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8" r:id="rId2"/>
    <p:sldId id="358" r:id="rId3"/>
    <p:sldId id="378" r:id="rId4"/>
    <p:sldId id="391" r:id="rId5"/>
    <p:sldId id="379" r:id="rId6"/>
    <p:sldId id="380" r:id="rId7"/>
    <p:sldId id="382" r:id="rId8"/>
    <p:sldId id="385" r:id="rId9"/>
    <p:sldId id="381" r:id="rId10"/>
    <p:sldId id="392" r:id="rId11"/>
    <p:sldId id="375" r:id="rId12"/>
    <p:sldId id="383" r:id="rId13"/>
    <p:sldId id="393" r:id="rId14"/>
    <p:sldId id="394" r:id="rId15"/>
    <p:sldId id="389" r:id="rId16"/>
    <p:sldId id="384" r:id="rId17"/>
    <p:sldId id="390" r:id="rId18"/>
    <p:sldId id="365" r:id="rId19"/>
    <p:sldId id="388" r:id="rId20"/>
    <p:sldId id="395" r:id="rId21"/>
    <p:sldId id="351" r:id="rId22"/>
    <p:sldId id="352" r:id="rId23"/>
  </p:sldIdLst>
  <p:sldSz cx="12192000" cy="6858000"/>
  <p:notesSz cx="6735763" cy="9866313"/>
  <p:defaultTextStyle>
    <a:defPPr>
      <a:defRPr lang="da-DK"/>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9">
          <p15:clr>
            <a:srgbClr val="A4A3A4"/>
          </p15:clr>
        </p15:guide>
        <p15:guide id="2" pos="66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81"/>
    <a:srgbClr val="9FB7CD"/>
    <a:srgbClr val="76184C"/>
    <a:srgbClr val="67AFED"/>
    <a:srgbClr val="ED67AF"/>
    <a:srgbClr val="AFED67"/>
    <a:srgbClr val="90A0BF"/>
    <a:srgbClr val="174C76"/>
    <a:srgbClr val="17365D"/>
    <a:srgbClr val="213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94"/>
  </p:normalViewPr>
  <p:slideViewPr>
    <p:cSldViewPr snapToGrid="0" snapToObjects="1">
      <p:cViewPr varScale="1">
        <p:scale>
          <a:sx n="116" d="100"/>
          <a:sy n="116" d="100"/>
        </p:scale>
        <p:origin x="138" y="336"/>
      </p:cViewPr>
      <p:guideLst>
        <p:guide orient="horz" pos="1479"/>
        <p:guide pos="665"/>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9" d="100"/>
          <a:sy n="99" d="100"/>
        </p:scale>
        <p:origin x="-3494"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bg1">
            <a:lumMod val="6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bg1">
            <a:lumMod val="6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rgbClr val="0F4C81"/>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F88481C9-0A13-461D-BFBA-692B08DF167F}">
      <dgm:prSet phldrT="[Tekst]"/>
      <dgm:spPr>
        <a:solidFill>
          <a:schemeClr val="bg1">
            <a:lumMod val="65000"/>
          </a:schemeClr>
        </a:solidFill>
      </dgm:spPr>
      <dgm:t>
        <a:bodyPr/>
        <a:lstStyle/>
        <a:p>
          <a:r>
            <a:rPr lang="da-DK" dirty="0"/>
            <a:t>Den rigtige løsning</a:t>
          </a:r>
        </a:p>
      </dgm:t>
    </dgm:pt>
    <dgm:pt modelId="{56C23CA5-B450-4814-908E-AD3D30A5578D}" type="parTrans" cxnId="{1B922A37-50CD-4692-8D4B-D3C326270861}">
      <dgm:prSet/>
      <dgm:spPr/>
      <dgm:t>
        <a:bodyPr/>
        <a:lstStyle/>
        <a:p>
          <a:endParaRPr lang="da-DK"/>
        </a:p>
      </dgm:t>
    </dgm:pt>
    <dgm:pt modelId="{51339DF0-6C7F-4A39-8997-31FEEFDB945B}" type="sibTrans" cxnId="{1B922A37-50CD-4692-8D4B-D3C326270861}">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AA89668B-DFBE-4E01-899A-572E3E6952E9}" type="pres">
      <dgm:prSet presAssocID="{F88481C9-0A13-461D-BFBA-692B08DF167F}" presName="parTxOnly" presStyleLbl="node1" presStyleIdx="4" presStyleCnt="6">
        <dgm:presLayoutVars>
          <dgm:chMax val="0"/>
          <dgm:chPref val="0"/>
          <dgm:bulletEnabled val="1"/>
        </dgm:presLayoutVars>
      </dgm:prSet>
      <dgm:spPr/>
    </dgm:pt>
    <dgm:pt modelId="{30903EFC-6B8A-43AD-BD44-8F6372A494B6}" type="pres">
      <dgm:prSet presAssocID="{51339DF0-6C7F-4A39-8997-31FEEFDB945B}"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1B922A37-50CD-4692-8D4B-D3C326270861}" srcId="{5EE02AD9-FDD0-4FD0-A90B-0F7EAA4DF694}" destId="{F88481C9-0A13-461D-BFBA-692B08DF167F}" srcOrd="4" destOrd="0" parTransId="{56C23CA5-B450-4814-908E-AD3D30A5578D}" sibTransId="{51339DF0-6C7F-4A39-8997-31FEEFDB945B}"/>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1B1E236E-71CF-4ADE-9D30-2129BAAD7B7B}" type="presOf" srcId="{F88481C9-0A13-461D-BFBA-692B08DF167F}" destId="{AA89668B-DFBE-4E01-899A-572E3E6952E9}" srcOrd="0" destOrd="0" presId="urn:microsoft.com/office/officeart/2005/8/layout/chevron1"/>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E347C3E5-C780-4F80-8472-4D4573B257DA}" type="presParOf" srcId="{88E7DCD1-6ED8-4FB3-B860-17304AC31585}" destId="{AA89668B-DFBE-4E01-899A-572E3E6952E9}" srcOrd="8" destOrd="0" presId="urn:microsoft.com/office/officeart/2005/8/layout/chevron1"/>
    <dgm:cxn modelId="{5DA40B76-7B33-4A4B-88C6-03D8DC71760A}" type="presParOf" srcId="{88E7DCD1-6ED8-4FB3-B860-17304AC31585}" destId="{30903EFC-6B8A-43AD-BD44-8F6372A494B6}"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398D4593-4221-4C8A-9910-DE8E30DA68AB}">
      <dgm:prSet phldrT="[Tekst]"/>
      <dgm:spPr>
        <a:solidFill>
          <a:schemeClr val="bg1">
            <a:lumMod val="65000"/>
          </a:schemeClr>
        </a:solidFill>
      </dgm:spPr>
      <dgm:t>
        <a:bodyPr/>
        <a:lstStyle/>
        <a:p>
          <a:r>
            <a:rPr lang="da-DK" dirty="0"/>
            <a:t>Den rigtige løsning</a:t>
          </a:r>
        </a:p>
      </dgm:t>
    </dgm:pt>
    <dgm:pt modelId="{D5038B3C-033B-4341-971C-82702EB53170}" type="parTrans" cxnId="{3C32D339-4E00-4B77-B51C-BB2C19EFCF11}">
      <dgm:prSet/>
      <dgm:spPr/>
      <dgm:t>
        <a:bodyPr/>
        <a:lstStyle/>
        <a:p>
          <a:endParaRPr lang="da-DK"/>
        </a:p>
      </dgm:t>
    </dgm:pt>
    <dgm:pt modelId="{4F041CB4-3317-4C3C-AF7A-E2BB8B9B53C8}" type="sibTrans" cxnId="{3C32D339-4E00-4B77-B51C-BB2C19EFCF11}">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F9283668-3C00-41B4-99FE-4D73D751D806}" type="pres">
      <dgm:prSet presAssocID="{398D4593-4221-4C8A-9910-DE8E30DA68AB}" presName="parTxOnly" presStyleLbl="node1" presStyleIdx="4" presStyleCnt="6">
        <dgm:presLayoutVars>
          <dgm:chMax val="0"/>
          <dgm:chPref val="0"/>
          <dgm:bulletEnabled val="1"/>
        </dgm:presLayoutVars>
      </dgm:prSet>
      <dgm:spPr/>
    </dgm:pt>
    <dgm:pt modelId="{E0A29F3C-2981-4DEF-9BA7-437A09B20902}" type="pres">
      <dgm:prSet presAssocID="{4F041CB4-3317-4C3C-AF7A-E2BB8B9B53C8}"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3C32D339-4E00-4B77-B51C-BB2C19EFCF11}" srcId="{5EE02AD9-FDD0-4FD0-A90B-0F7EAA4DF694}" destId="{398D4593-4221-4C8A-9910-DE8E30DA68AB}" srcOrd="4" destOrd="0" parTransId="{D5038B3C-033B-4341-971C-82702EB53170}" sibTransId="{4F041CB4-3317-4C3C-AF7A-E2BB8B9B53C8}"/>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87A7CD89-8F65-487B-BCB1-774D9C9ECE8A}" type="presOf" srcId="{398D4593-4221-4C8A-9910-DE8E30DA68AB}" destId="{F9283668-3C00-41B4-99FE-4D73D751D806}" srcOrd="0" destOrd="0" presId="urn:microsoft.com/office/officeart/2005/8/layout/chevron1"/>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8D854A81-9BF8-466C-9355-5230E0550B22}" type="presParOf" srcId="{88E7DCD1-6ED8-4FB3-B860-17304AC31585}" destId="{F9283668-3C00-41B4-99FE-4D73D751D806}" srcOrd="8" destOrd="0" presId="urn:microsoft.com/office/officeart/2005/8/layout/chevron1"/>
    <dgm:cxn modelId="{2F9E4999-9829-4B41-9B0C-6B22CC42BA4A}" type="presParOf" srcId="{88E7DCD1-6ED8-4FB3-B860-17304AC31585}" destId="{E0A29F3C-2981-4DEF-9BA7-437A09B20902}"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rgbClr val="0F4C81"/>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091F667-14EB-46C7-99CA-86D0AD33B29E}">
      <dgm:prSet phldrT="[Tekst]"/>
      <dgm:spPr>
        <a:solidFill>
          <a:schemeClr val="accent4">
            <a:lumMod val="75000"/>
          </a:schemeClr>
        </a:solidFill>
      </dgm:spPr>
      <dgm:t>
        <a:bodyPr/>
        <a:lstStyle/>
        <a:p>
          <a:r>
            <a:rPr lang="da-DK" dirty="0"/>
            <a:t>Den rigtige løsning</a:t>
          </a:r>
        </a:p>
      </dgm:t>
    </dgm:pt>
    <dgm:pt modelId="{6CE8D3A7-5554-4AD6-B1CA-D157D4FFFB61}" type="parTrans" cxnId="{CDFF0376-DD95-4B2B-B6A5-49781AE552F4}">
      <dgm:prSet/>
      <dgm:spPr/>
      <dgm:t>
        <a:bodyPr/>
        <a:lstStyle/>
        <a:p>
          <a:endParaRPr lang="da-DK"/>
        </a:p>
      </dgm:t>
    </dgm:pt>
    <dgm:pt modelId="{15B7BEFD-80B9-4098-A174-1C96A6AD2603}" type="sibTrans" cxnId="{CDFF0376-DD95-4B2B-B6A5-49781AE552F4}">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F0566769-F881-451E-A790-F320DCF5B8DC}" type="pres">
      <dgm:prSet presAssocID="{6091F667-14EB-46C7-99CA-86D0AD33B29E}" presName="parTxOnly" presStyleLbl="node1" presStyleIdx="4" presStyleCnt="6">
        <dgm:presLayoutVars>
          <dgm:chMax val="0"/>
          <dgm:chPref val="0"/>
          <dgm:bulletEnabled val="1"/>
        </dgm:presLayoutVars>
      </dgm:prSet>
      <dgm:spPr/>
    </dgm:pt>
    <dgm:pt modelId="{A20E8E61-CE5D-4050-8C16-61D094B2B97E}" type="pres">
      <dgm:prSet presAssocID="{15B7BEFD-80B9-4098-A174-1C96A6AD2603}"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CDFF0376-DD95-4B2B-B6A5-49781AE552F4}" srcId="{5EE02AD9-FDD0-4FD0-A90B-0F7EAA4DF694}" destId="{6091F667-14EB-46C7-99CA-86D0AD33B29E}" srcOrd="4" destOrd="0" parTransId="{6CE8D3A7-5554-4AD6-B1CA-D157D4FFFB61}" sibTransId="{15B7BEFD-80B9-4098-A174-1C96A6AD2603}"/>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8E5B22FC-8C5D-4148-B659-BB881DD38CD9}" type="presOf" srcId="{6091F667-14EB-46C7-99CA-86D0AD33B29E}" destId="{F0566769-F881-451E-A790-F320DCF5B8DC}" srcOrd="0" destOrd="0" presId="urn:microsoft.com/office/officeart/2005/8/layout/chevron1"/>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A798ADE6-C405-4836-87EA-46F227C85DC9}" type="presParOf" srcId="{88E7DCD1-6ED8-4FB3-B860-17304AC31585}" destId="{F0566769-F881-451E-A790-F320DCF5B8DC}" srcOrd="8" destOrd="0" presId="urn:microsoft.com/office/officeart/2005/8/layout/chevron1"/>
    <dgm:cxn modelId="{B71AF143-4FAA-4FC3-929C-27B78AC1ACFC}" type="presParOf" srcId="{88E7DCD1-6ED8-4FB3-B860-17304AC31585}" destId="{A20E8E61-CE5D-4050-8C16-61D094B2B97E}"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rgbClr val="0F4C81"/>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091F667-14EB-46C7-99CA-86D0AD33B29E}">
      <dgm:prSet phldrT="[Tekst]"/>
      <dgm:spPr>
        <a:solidFill>
          <a:schemeClr val="accent4">
            <a:lumMod val="75000"/>
          </a:schemeClr>
        </a:solidFill>
      </dgm:spPr>
      <dgm:t>
        <a:bodyPr/>
        <a:lstStyle/>
        <a:p>
          <a:r>
            <a:rPr lang="da-DK" dirty="0"/>
            <a:t>Den rigtige løsning</a:t>
          </a:r>
        </a:p>
      </dgm:t>
    </dgm:pt>
    <dgm:pt modelId="{6CE8D3A7-5554-4AD6-B1CA-D157D4FFFB61}" type="parTrans" cxnId="{CDFF0376-DD95-4B2B-B6A5-49781AE552F4}">
      <dgm:prSet/>
      <dgm:spPr/>
      <dgm:t>
        <a:bodyPr/>
        <a:lstStyle/>
        <a:p>
          <a:endParaRPr lang="da-DK"/>
        </a:p>
      </dgm:t>
    </dgm:pt>
    <dgm:pt modelId="{15B7BEFD-80B9-4098-A174-1C96A6AD2603}" type="sibTrans" cxnId="{CDFF0376-DD95-4B2B-B6A5-49781AE552F4}">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F0566769-F881-451E-A790-F320DCF5B8DC}" type="pres">
      <dgm:prSet presAssocID="{6091F667-14EB-46C7-99CA-86D0AD33B29E}" presName="parTxOnly" presStyleLbl="node1" presStyleIdx="4" presStyleCnt="6">
        <dgm:presLayoutVars>
          <dgm:chMax val="0"/>
          <dgm:chPref val="0"/>
          <dgm:bulletEnabled val="1"/>
        </dgm:presLayoutVars>
      </dgm:prSet>
      <dgm:spPr/>
    </dgm:pt>
    <dgm:pt modelId="{A20E8E61-CE5D-4050-8C16-61D094B2B97E}" type="pres">
      <dgm:prSet presAssocID="{15B7BEFD-80B9-4098-A174-1C96A6AD2603}"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CDFF0376-DD95-4B2B-B6A5-49781AE552F4}" srcId="{5EE02AD9-FDD0-4FD0-A90B-0F7EAA4DF694}" destId="{6091F667-14EB-46C7-99CA-86D0AD33B29E}" srcOrd="4" destOrd="0" parTransId="{6CE8D3A7-5554-4AD6-B1CA-D157D4FFFB61}" sibTransId="{15B7BEFD-80B9-4098-A174-1C96A6AD2603}"/>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8E5B22FC-8C5D-4148-B659-BB881DD38CD9}" type="presOf" srcId="{6091F667-14EB-46C7-99CA-86D0AD33B29E}" destId="{F0566769-F881-451E-A790-F320DCF5B8DC}" srcOrd="0" destOrd="0" presId="urn:microsoft.com/office/officeart/2005/8/layout/chevron1"/>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A798ADE6-C405-4836-87EA-46F227C85DC9}" type="presParOf" srcId="{88E7DCD1-6ED8-4FB3-B860-17304AC31585}" destId="{F0566769-F881-451E-A790-F320DCF5B8DC}" srcOrd="8" destOrd="0" presId="urn:microsoft.com/office/officeart/2005/8/layout/chevron1"/>
    <dgm:cxn modelId="{B71AF143-4FAA-4FC3-929C-27B78AC1ACFC}" type="presParOf" srcId="{88E7DCD1-6ED8-4FB3-B860-17304AC31585}" destId="{A20E8E61-CE5D-4050-8C16-61D094B2B97E}"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rgbClr val="0F4C81"/>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091F667-14EB-46C7-99CA-86D0AD33B29E}">
      <dgm:prSet phldrT="[Tekst]"/>
      <dgm:spPr>
        <a:solidFill>
          <a:schemeClr val="accent4">
            <a:lumMod val="75000"/>
          </a:schemeClr>
        </a:solidFill>
      </dgm:spPr>
      <dgm:t>
        <a:bodyPr/>
        <a:lstStyle/>
        <a:p>
          <a:r>
            <a:rPr lang="da-DK" dirty="0"/>
            <a:t>Den rigtige løsning</a:t>
          </a:r>
        </a:p>
      </dgm:t>
    </dgm:pt>
    <dgm:pt modelId="{6CE8D3A7-5554-4AD6-B1CA-D157D4FFFB61}" type="parTrans" cxnId="{CDFF0376-DD95-4B2B-B6A5-49781AE552F4}">
      <dgm:prSet/>
      <dgm:spPr/>
      <dgm:t>
        <a:bodyPr/>
        <a:lstStyle/>
        <a:p>
          <a:endParaRPr lang="da-DK"/>
        </a:p>
      </dgm:t>
    </dgm:pt>
    <dgm:pt modelId="{15B7BEFD-80B9-4098-A174-1C96A6AD2603}" type="sibTrans" cxnId="{CDFF0376-DD95-4B2B-B6A5-49781AE552F4}">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F0566769-F881-451E-A790-F320DCF5B8DC}" type="pres">
      <dgm:prSet presAssocID="{6091F667-14EB-46C7-99CA-86D0AD33B29E}" presName="parTxOnly" presStyleLbl="node1" presStyleIdx="4" presStyleCnt="6">
        <dgm:presLayoutVars>
          <dgm:chMax val="0"/>
          <dgm:chPref val="0"/>
          <dgm:bulletEnabled val="1"/>
        </dgm:presLayoutVars>
      </dgm:prSet>
      <dgm:spPr/>
    </dgm:pt>
    <dgm:pt modelId="{A20E8E61-CE5D-4050-8C16-61D094B2B97E}" type="pres">
      <dgm:prSet presAssocID="{15B7BEFD-80B9-4098-A174-1C96A6AD2603}"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CDFF0376-DD95-4B2B-B6A5-49781AE552F4}" srcId="{5EE02AD9-FDD0-4FD0-A90B-0F7EAA4DF694}" destId="{6091F667-14EB-46C7-99CA-86D0AD33B29E}" srcOrd="4" destOrd="0" parTransId="{6CE8D3A7-5554-4AD6-B1CA-D157D4FFFB61}" sibTransId="{15B7BEFD-80B9-4098-A174-1C96A6AD2603}"/>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8E5B22FC-8C5D-4148-B659-BB881DD38CD9}" type="presOf" srcId="{6091F667-14EB-46C7-99CA-86D0AD33B29E}" destId="{F0566769-F881-451E-A790-F320DCF5B8DC}" srcOrd="0" destOrd="0" presId="urn:microsoft.com/office/officeart/2005/8/layout/chevron1"/>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A798ADE6-C405-4836-87EA-46F227C85DC9}" type="presParOf" srcId="{88E7DCD1-6ED8-4FB3-B860-17304AC31585}" destId="{F0566769-F881-451E-A790-F320DCF5B8DC}" srcOrd="8" destOrd="0" presId="urn:microsoft.com/office/officeart/2005/8/layout/chevron1"/>
    <dgm:cxn modelId="{B71AF143-4FAA-4FC3-929C-27B78AC1ACFC}" type="presParOf" srcId="{88E7DCD1-6ED8-4FB3-B860-17304AC31585}" destId="{A20E8E61-CE5D-4050-8C16-61D094B2B97E}"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rgbClr val="0F4C81"/>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rgbClr val="0F4C81"/>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rgbClr val="0F4C81"/>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rgbClr val="0F4C81"/>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chemeClr val="accent4">
            <a:lumMod val="75000"/>
          </a:schemeClr>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rgbClr val="0F4C81"/>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chemeClr val="accent4">
            <a:lumMod val="75000"/>
          </a:schemeClr>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accent4">
            <a:lumMod val="7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accent4">
            <a:lumMod val="7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rgbClr val="0F4C81"/>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6367A502-2FE3-4638-9220-EB6D313BDC1E}">
      <dgm:prSet phldrT="[Tekst]"/>
      <dgm:spPr>
        <a:solidFill>
          <a:schemeClr val="accent4">
            <a:lumMod val="75000"/>
          </a:schemeClr>
        </a:solidFill>
      </dgm:spPr>
      <dgm:t>
        <a:bodyPr/>
        <a:lstStyle/>
        <a:p>
          <a:r>
            <a:rPr lang="da-DK" dirty="0"/>
            <a:t>Den rigtige løsning</a:t>
          </a:r>
        </a:p>
      </dgm:t>
    </dgm:pt>
    <dgm:pt modelId="{0F86BBBE-E64D-490B-9E2E-09E67A86383E}" type="parTrans" cxnId="{D547F76E-8C81-4964-A08E-6251E17176CD}">
      <dgm:prSet/>
      <dgm:spPr/>
      <dgm:t>
        <a:bodyPr/>
        <a:lstStyle/>
        <a:p>
          <a:endParaRPr lang="da-DK"/>
        </a:p>
      </dgm:t>
    </dgm:pt>
    <dgm:pt modelId="{3F0575FB-4B7D-4740-B1D4-22DCF97C2130}" type="sibTrans" cxnId="{D547F76E-8C81-4964-A08E-6251E17176CD}">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E6E039EA-258E-494B-9E89-35FB13C1DF03}" type="pres">
      <dgm:prSet presAssocID="{6367A502-2FE3-4638-9220-EB6D313BDC1E}" presName="parTxOnly" presStyleLbl="node1" presStyleIdx="4" presStyleCnt="6">
        <dgm:presLayoutVars>
          <dgm:chMax val="0"/>
          <dgm:chPref val="0"/>
          <dgm:bulletEnabled val="1"/>
        </dgm:presLayoutVars>
      </dgm:prSet>
      <dgm:spPr/>
    </dgm:pt>
    <dgm:pt modelId="{523D4229-76BA-4828-AEAD-7EF50BE4A491}" type="pres">
      <dgm:prSet presAssocID="{3F0575FB-4B7D-4740-B1D4-22DCF97C21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89C2844-CE62-46FA-A49B-91C58C58A1E0}" type="presOf" srcId="{6367A502-2FE3-4638-9220-EB6D313BDC1E}" destId="{E6E039EA-258E-494B-9E89-35FB13C1DF03}"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D547F76E-8C81-4964-A08E-6251E17176CD}" srcId="{5EE02AD9-FDD0-4FD0-A90B-0F7EAA4DF694}" destId="{6367A502-2FE3-4638-9220-EB6D313BDC1E}" srcOrd="4" destOrd="0" parTransId="{0F86BBBE-E64D-490B-9E2E-09E67A86383E}" sibTransId="{3F0575FB-4B7D-4740-B1D4-22DCF97C2130}"/>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5C276680-2F74-4D43-8D45-6D5A8020B209}" type="presParOf" srcId="{88E7DCD1-6ED8-4FB3-B860-17304AC31585}" destId="{E6E039EA-258E-494B-9E89-35FB13C1DF03}" srcOrd="8" destOrd="0" presId="urn:microsoft.com/office/officeart/2005/8/layout/chevron1"/>
    <dgm:cxn modelId="{E62C1593-22CA-424F-BA7D-BE14083C4859}" type="presParOf" srcId="{88E7DCD1-6ED8-4FB3-B860-17304AC31585}" destId="{523D4229-76BA-4828-AEAD-7EF50BE4A491}"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rgbClr val="0F4C81"/>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bg1">
            <a:lumMod val="6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2B30CCA5-1EF0-4B87-9C20-6A68A82ED39D}">
      <dgm:prSet phldrT="[Tekst]"/>
      <dgm:spPr>
        <a:solidFill>
          <a:schemeClr val="bg1">
            <a:lumMod val="65000"/>
          </a:schemeClr>
        </a:solidFill>
      </dgm:spPr>
      <dgm:t>
        <a:bodyPr/>
        <a:lstStyle/>
        <a:p>
          <a:r>
            <a:rPr lang="da-DK" dirty="0"/>
            <a:t>Den rigtige løsning</a:t>
          </a:r>
        </a:p>
      </dgm:t>
    </dgm:pt>
    <dgm:pt modelId="{90688A0F-0A73-4653-8544-353F28A54B1A}" type="parTrans" cxnId="{160F4632-C68A-4BD3-B02C-1634BE25ECC8}">
      <dgm:prSet/>
      <dgm:spPr/>
    </dgm:pt>
    <dgm:pt modelId="{D35BF41F-6842-48E1-8F93-AE7D28B2DE30}" type="sibTrans" cxnId="{160F4632-C68A-4BD3-B02C-1634BE25ECC8}">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6CCB8BC0-2B7F-44C5-A439-D3917556AE8E}" type="pres">
      <dgm:prSet presAssocID="{2B30CCA5-1EF0-4B87-9C20-6A68A82ED39D}" presName="parTxOnly" presStyleLbl="node1" presStyleIdx="4" presStyleCnt="6">
        <dgm:presLayoutVars>
          <dgm:chMax val="0"/>
          <dgm:chPref val="0"/>
          <dgm:bulletEnabled val="1"/>
        </dgm:presLayoutVars>
      </dgm:prSet>
      <dgm:spPr/>
    </dgm:pt>
    <dgm:pt modelId="{76FA2856-05CF-4C13-801D-7184C81AD4B3}" type="pres">
      <dgm:prSet presAssocID="{D35BF41F-6842-48E1-8F93-AE7D28B2DE3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0B1A3D1D-298F-4A27-9F22-3A4EF5A447B7}" type="presOf" srcId="{2B30CCA5-1EF0-4B87-9C20-6A68A82ED39D}" destId="{6CCB8BC0-2B7F-44C5-A439-D3917556AE8E}"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160F4632-C68A-4BD3-B02C-1634BE25ECC8}" srcId="{5EE02AD9-FDD0-4FD0-A90B-0F7EAA4DF694}" destId="{2B30CCA5-1EF0-4B87-9C20-6A68A82ED39D}" srcOrd="4" destOrd="0" parTransId="{90688A0F-0A73-4653-8544-353F28A54B1A}" sibTransId="{D35BF41F-6842-48E1-8F93-AE7D28B2DE30}"/>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2B628000-BE9A-4C93-B778-9ECA7DD5E51F}" type="presParOf" srcId="{88E7DCD1-6ED8-4FB3-B860-17304AC31585}" destId="{6CCB8BC0-2B7F-44C5-A439-D3917556AE8E}" srcOrd="8" destOrd="0" presId="urn:microsoft.com/office/officeart/2005/8/layout/chevron1"/>
    <dgm:cxn modelId="{47810558-2F3F-4C76-A9A9-44273FFF423A}" type="presParOf" srcId="{88E7DCD1-6ED8-4FB3-B860-17304AC31585}" destId="{76FA2856-05CF-4C13-801D-7184C81AD4B3}"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rgbClr val="0F4C81"/>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chemeClr val="bg1">
            <a:lumMod val="65000"/>
          </a:schemeClr>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5E13D7A8-3E0D-4BD2-9CC5-094406F1BAF3}">
      <dgm:prSet phldrT="[Tekst]"/>
      <dgm:spPr>
        <a:solidFill>
          <a:schemeClr val="bg1">
            <a:lumMod val="65000"/>
          </a:schemeClr>
        </a:solidFill>
      </dgm:spPr>
      <dgm:t>
        <a:bodyPr/>
        <a:lstStyle/>
        <a:p>
          <a:r>
            <a:rPr lang="da-DK" dirty="0"/>
            <a:t>Den rigtige løsning</a:t>
          </a:r>
        </a:p>
      </dgm:t>
    </dgm:pt>
    <dgm:pt modelId="{D0BD6863-4FBE-4E1F-89FB-A658F6742DCE}" type="parTrans" cxnId="{8D305DC2-CB43-4B50-A7AF-BA41B2D5468A}">
      <dgm:prSet/>
      <dgm:spPr/>
    </dgm:pt>
    <dgm:pt modelId="{2161C888-6250-4BB6-9703-312E93BAD51E}" type="sibTrans" cxnId="{8D305DC2-CB43-4B50-A7AF-BA41B2D5468A}">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77E793C9-ACA9-4894-B88A-63062557D599}" type="pres">
      <dgm:prSet presAssocID="{5E13D7A8-3E0D-4BD2-9CC5-094406F1BAF3}" presName="parTxOnly" presStyleLbl="node1" presStyleIdx="4" presStyleCnt="6">
        <dgm:presLayoutVars>
          <dgm:chMax val="0"/>
          <dgm:chPref val="0"/>
          <dgm:bulletEnabled val="1"/>
        </dgm:presLayoutVars>
      </dgm:prSet>
      <dgm:spPr/>
    </dgm:pt>
    <dgm:pt modelId="{1DC205FC-2B9F-46BD-899E-375FAC1D0A00}" type="pres">
      <dgm:prSet presAssocID="{2161C888-6250-4BB6-9703-312E93BAD51E}"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2F2A7B4E-FB8D-4CD3-A641-1F1CB561EDF1}" type="presOf" srcId="{5E13D7A8-3E0D-4BD2-9CC5-094406F1BAF3}" destId="{77E793C9-ACA9-4894-B88A-63062557D599}" srcOrd="0" destOrd="0" presId="urn:microsoft.com/office/officeart/2005/8/layout/chevron1"/>
    <dgm:cxn modelId="{75253D51-A0E8-47FA-8E30-B42FBFEB3963}" srcId="{5EE02AD9-FDD0-4FD0-A90B-0F7EAA4DF694}" destId="{E26968AE-351A-418C-9B7D-6701B1975AAB}" srcOrd="5" destOrd="0" parTransId="{0BE15647-AF2B-4F60-ADBF-81F1D803E6F0}" sibTransId="{790E7994-2A05-415B-AEC9-7926BA879CCA}"/>
    <dgm:cxn modelId="{8D305DC2-CB43-4B50-A7AF-BA41B2D5468A}" srcId="{5EE02AD9-FDD0-4FD0-A90B-0F7EAA4DF694}" destId="{5E13D7A8-3E0D-4BD2-9CC5-094406F1BAF3}" srcOrd="4" destOrd="0" parTransId="{D0BD6863-4FBE-4E1F-89FB-A658F6742DCE}" sibTransId="{2161C888-6250-4BB6-9703-312E93BAD51E}"/>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D3DDA45B-FC44-4FA7-B77F-B7116FC8B77F}" type="presParOf" srcId="{88E7DCD1-6ED8-4FB3-B860-17304AC31585}" destId="{77E793C9-ACA9-4894-B88A-63062557D599}" srcOrd="8" destOrd="0" presId="urn:microsoft.com/office/officeart/2005/8/layout/chevron1"/>
    <dgm:cxn modelId="{8B2AA7BF-F954-41DE-B2A1-3127A9D448AC}" type="presParOf" srcId="{88E7DCD1-6ED8-4FB3-B860-17304AC31585}" destId="{1DC205FC-2B9F-46BD-899E-375FAC1D0A00}"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02045C96-A02E-469F-985B-2764A12B94D8}">
      <dgm:prSet phldrT="[Tekst]"/>
      <dgm:spPr>
        <a:solidFill>
          <a:schemeClr val="bg1">
            <a:lumMod val="65000"/>
          </a:schemeClr>
        </a:solidFill>
      </dgm:spPr>
      <dgm:t>
        <a:bodyPr/>
        <a:lstStyle/>
        <a:p>
          <a:r>
            <a:rPr lang="da-DK" dirty="0"/>
            <a:t>Den rigtige løsning</a:t>
          </a:r>
        </a:p>
      </dgm:t>
    </dgm:pt>
    <dgm:pt modelId="{5C01BD40-E656-476F-84BF-18B0825AD0E2}" type="parTrans" cxnId="{A081E8D7-317E-4CF6-A63C-3C46E8B99F8B}">
      <dgm:prSet/>
      <dgm:spPr/>
    </dgm:pt>
    <dgm:pt modelId="{4777F236-FD72-4AEF-A160-5DA5A3363D2A}" type="sibTrans" cxnId="{A081E8D7-317E-4CF6-A63C-3C46E8B99F8B}">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8CE25C85-5573-4ED4-B815-3298A3DC7596}" type="pres">
      <dgm:prSet presAssocID="{02045C96-A02E-469F-985B-2764A12B94D8}" presName="parTxOnly" presStyleLbl="node1" presStyleIdx="4" presStyleCnt="6">
        <dgm:presLayoutVars>
          <dgm:chMax val="0"/>
          <dgm:chPref val="0"/>
          <dgm:bulletEnabled val="1"/>
        </dgm:presLayoutVars>
      </dgm:prSet>
      <dgm:spPr/>
    </dgm:pt>
    <dgm:pt modelId="{6085EE32-B0AC-4FA7-AFC4-EFEAE0F365DA}" type="pres">
      <dgm:prSet presAssocID="{4777F236-FD72-4AEF-A160-5DA5A3363D2A}"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DBD78C75-5D73-4F79-AB8B-E0C7AF8D3FC4}" type="presOf" srcId="{02045C96-A02E-469F-985B-2764A12B94D8}" destId="{8CE25C85-5573-4ED4-B815-3298A3DC7596}" srcOrd="0" destOrd="0" presId="urn:microsoft.com/office/officeart/2005/8/layout/chevron1"/>
    <dgm:cxn modelId="{D5DD6BD2-B95F-4171-BD77-2536B74F25EB}" srcId="{5EE02AD9-FDD0-4FD0-A90B-0F7EAA4DF694}" destId="{76396FE7-2639-4DFB-A618-CD4BBF171CEE}" srcOrd="2" destOrd="0" parTransId="{85BC1E6E-BA8E-4E7E-B923-10E5D47F4993}" sibTransId="{A3EDA03E-059F-4FF3-9DED-E1C5941F83E0}"/>
    <dgm:cxn modelId="{A081E8D7-317E-4CF6-A63C-3C46E8B99F8B}" srcId="{5EE02AD9-FDD0-4FD0-A90B-0F7EAA4DF694}" destId="{02045C96-A02E-469F-985B-2764A12B94D8}" srcOrd="4" destOrd="0" parTransId="{5C01BD40-E656-476F-84BF-18B0825AD0E2}" sibTransId="{4777F236-FD72-4AEF-A160-5DA5A3363D2A}"/>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29A5A878-7D63-4931-9317-6717D970F389}" type="presParOf" srcId="{88E7DCD1-6ED8-4FB3-B860-17304AC31585}" destId="{8CE25C85-5573-4ED4-B815-3298A3DC7596}" srcOrd="8" destOrd="0" presId="urn:microsoft.com/office/officeart/2005/8/layout/chevron1"/>
    <dgm:cxn modelId="{346EE789-E336-4E15-98EC-485A3819F88C}" type="presParOf" srcId="{88E7DCD1-6ED8-4FB3-B860-17304AC31585}" destId="{6085EE32-B0AC-4FA7-AFC4-EFEAE0F365DA}"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AED05D3B-0D52-470A-8D2A-59EEA1B33AE4}">
      <dgm:prSet phldrT="[Tekst]"/>
      <dgm:spPr>
        <a:solidFill>
          <a:schemeClr val="bg1">
            <a:lumMod val="65000"/>
          </a:schemeClr>
        </a:solidFill>
      </dgm:spPr>
      <dgm:t>
        <a:bodyPr/>
        <a:lstStyle/>
        <a:p>
          <a:r>
            <a:rPr lang="da-DK" dirty="0"/>
            <a:t>Den rigtige løsning</a:t>
          </a:r>
        </a:p>
      </dgm:t>
    </dgm:pt>
    <dgm:pt modelId="{1C803FE2-EC19-492C-9C9E-7B03347F9AB8}" type="parTrans" cxnId="{3C65D0BB-9155-4739-AE72-E9ADAD12B7CF}">
      <dgm:prSet/>
      <dgm:spPr/>
    </dgm:pt>
    <dgm:pt modelId="{62B14FD1-083E-4CEE-B75B-97B3F915215A}" type="sibTrans" cxnId="{3C65D0BB-9155-4739-AE72-E9ADAD12B7CF}">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F18C1187-F43D-44D2-BF5D-8288CB67E91D}" type="pres">
      <dgm:prSet presAssocID="{AED05D3B-0D52-470A-8D2A-59EEA1B33AE4}" presName="parTxOnly" presStyleLbl="node1" presStyleIdx="4" presStyleCnt="6">
        <dgm:presLayoutVars>
          <dgm:chMax val="0"/>
          <dgm:chPref val="0"/>
          <dgm:bulletEnabled val="1"/>
        </dgm:presLayoutVars>
      </dgm:prSet>
      <dgm:spPr/>
    </dgm:pt>
    <dgm:pt modelId="{CC15B30F-0CBE-48EC-B12B-7D9392235907}" type="pres">
      <dgm:prSet presAssocID="{62B14FD1-083E-4CEE-B75B-97B3F915215A}"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071CDE1D-854A-4B76-930D-491A18A63E30}" type="presOf" srcId="{AED05D3B-0D52-470A-8D2A-59EEA1B33AE4}" destId="{F18C1187-F43D-44D2-BF5D-8288CB67E91D}"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3C65D0BB-9155-4739-AE72-E9ADAD12B7CF}" srcId="{5EE02AD9-FDD0-4FD0-A90B-0F7EAA4DF694}" destId="{AED05D3B-0D52-470A-8D2A-59EEA1B33AE4}" srcOrd="4" destOrd="0" parTransId="{1C803FE2-EC19-492C-9C9E-7B03347F9AB8}" sibTransId="{62B14FD1-083E-4CEE-B75B-97B3F915215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991ED849-24E7-4995-A0E1-292EFEBF3FD1}" type="presParOf" srcId="{88E7DCD1-6ED8-4FB3-B860-17304AC31585}" destId="{F18C1187-F43D-44D2-BF5D-8288CB67E91D}" srcOrd="8" destOrd="0" presId="urn:microsoft.com/office/officeart/2005/8/layout/chevron1"/>
    <dgm:cxn modelId="{4564AB84-951B-4198-AFF4-2BC1BFFDE6A8}" type="presParOf" srcId="{88E7DCD1-6ED8-4FB3-B860-17304AC31585}" destId="{CC15B30F-0CBE-48EC-B12B-7D9392235907}"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DF9FD44B-0AEC-43E3-BF51-6C2A47EDDDC6}">
      <dgm:prSet phldrT="[Tekst]"/>
      <dgm:spPr>
        <a:solidFill>
          <a:schemeClr val="bg1">
            <a:lumMod val="65000"/>
          </a:schemeClr>
        </a:solidFill>
      </dgm:spPr>
      <dgm:t>
        <a:bodyPr/>
        <a:lstStyle/>
        <a:p>
          <a:r>
            <a:rPr lang="da-DK" dirty="0"/>
            <a:t>Den rigtige løsning</a:t>
          </a:r>
        </a:p>
      </dgm:t>
    </dgm:pt>
    <dgm:pt modelId="{AF448D3E-0B93-4FF6-A42D-7BE52783F34B}" type="parTrans" cxnId="{4868BC06-80F8-4ED0-BF07-DAA91A1A5227}">
      <dgm:prSet/>
      <dgm:spPr/>
    </dgm:pt>
    <dgm:pt modelId="{73F850C6-BF93-4AC3-B208-C646DA7920A0}" type="sibTrans" cxnId="{4868BC06-80F8-4ED0-BF07-DAA91A1A5227}">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6AB5847C-B6B7-43B2-BDE0-C9A80E30381A}" type="pres">
      <dgm:prSet presAssocID="{DF9FD44B-0AEC-43E3-BF51-6C2A47EDDDC6}" presName="parTxOnly" presStyleLbl="node1" presStyleIdx="4" presStyleCnt="6">
        <dgm:presLayoutVars>
          <dgm:chMax val="0"/>
          <dgm:chPref val="0"/>
          <dgm:bulletEnabled val="1"/>
        </dgm:presLayoutVars>
      </dgm:prSet>
      <dgm:spPr/>
    </dgm:pt>
    <dgm:pt modelId="{A4E585A9-EBCC-44AE-AF44-3A6705C67CF9}" type="pres">
      <dgm:prSet presAssocID="{73F850C6-BF93-4AC3-B208-C646DA7920A0}"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868BC06-80F8-4ED0-BF07-DAA91A1A5227}" srcId="{5EE02AD9-FDD0-4FD0-A90B-0F7EAA4DF694}" destId="{DF9FD44B-0AEC-43E3-BF51-6C2A47EDDDC6}" srcOrd="4" destOrd="0" parTransId="{AF448D3E-0B93-4FF6-A42D-7BE52783F34B}" sibTransId="{73F850C6-BF93-4AC3-B208-C646DA7920A0}"/>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6597456B-7D71-4EE2-B477-86790437A489}" type="presOf" srcId="{DF9FD44B-0AEC-43E3-BF51-6C2A47EDDDC6}" destId="{6AB5847C-B6B7-43B2-BDE0-C9A80E30381A}" srcOrd="0" destOrd="0" presId="urn:microsoft.com/office/officeart/2005/8/layout/chevron1"/>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CDCF3D02-48DB-4DB4-949D-0198C3776244}" type="presParOf" srcId="{88E7DCD1-6ED8-4FB3-B860-17304AC31585}" destId="{6AB5847C-B6B7-43B2-BDE0-C9A80E30381A}" srcOrd="8" destOrd="0" presId="urn:microsoft.com/office/officeart/2005/8/layout/chevron1"/>
    <dgm:cxn modelId="{485EC94C-0646-4B47-840A-1D402C9B198D}" type="presParOf" srcId="{88E7DCD1-6ED8-4FB3-B860-17304AC31585}" destId="{A4E585A9-EBCC-44AE-AF44-3A6705C67CF9}"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4A39C60A-0793-4688-BE50-B81AC79503B3}">
      <dgm:prSet phldrT="[Tekst]"/>
      <dgm:spPr>
        <a:solidFill>
          <a:schemeClr val="bg1">
            <a:lumMod val="65000"/>
          </a:schemeClr>
        </a:solidFill>
      </dgm:spPr>
      <dgm:t>
        <a:bodyPr/>
        <a:lstStyle/>
        <a:p>
          <a:r>
            <a:rPr lang="da-DK" dirty="0"/>
            <a:t>Den rigtige løsning</a:t>
          </a:r>
        </a:p>
      </dgm:t>
    </dgm:pt>
    <dgm:pt modelId="{0A56976A-DE2D-4F76-88DB-83636462963D}" type="parTrans" cxnId="{15A95ACB-BD3E-446E-9550-7ADD1E70861C}">
      <dgm:prSet/>
      <dgm:spPr/>
      <dgm:t>
        <a:bodyPr/>
        <a:lstStyle/>
        <a:p>
          <a:endParaRPr lang="da-DK"/>
        </a:p>
      </dgm:t>
    </dgm:pt>
    <dgm:pt modelId="{2B814F98-FF36-4E82-B50F-00D55FC4D50E}" type="sibTrans" cxnId="{15A95ACB-BD3E-446E-9550-7ADD1E70861C}">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53ABA11E-FA67-43B1-AC60-58829A26B61D}" type="pres">
      <dgm:prSet presAssocID="{4A39C60A-0793-4688-BE50-B81AC79503B3}" presName="parTxOnly" presStyleLbl="node1" presStyleIdx="4" presStyleCnt="6">
        <dgm:presLayoutVars>
          <dgm:chMax val="0"/>
          <dgm:chPref val="0"/>
          <dgm:bulletEnabled val="1"/>
        </dgm:presLayoutVars>
      </dgm:prSet>
      <dgm:spPr/>
    </dgm:pt>
    <dgm:pt modelId="{1292039E-549C-4906-87DA-A85897C6302B}" type="pres">
      <dgm:prSet presAssocID="{2B814F98-FF36-4E82-B50F-00D55FC4D50E}"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15A95ACB-BD3E-446E-9550-7ADD1E70861C}" srcId="{5EE02AD9-FDD0-4FD0-A90B-0F7EAA4DF694}" destId="{4A39C60A-0793-4688-BE50-B81AC79503B3}" srcOrd="4" destOrd="0" parTransId="{0A56976A-DE2D-4F76-88DB-83636462963D}" sibTransId="{2B814F98-FF36-4E82-B50F-00D55FC4D50E}"/>
    <dgm:cxn modelId="{D5DD6BD2-B95F-4171-BD77-2536B74F25EB}" srcId="{5EE02AD9-FDD0-4FD0-A90B-0F7EAA4DF694}" destId="{76396FE7-2639-4DFB-A618-CD4BBF171CEE}" srcOrd="2" destOrd="0" parTransId="{85BC1E6E-BA8E-4E7E-B923-10E5D47F4993}" sibTransId="{A3EDA03E-059F-4FF3-9DED-E1C5941F83E0}"/>
    <dgm:cxn modelId="{2606FDD4-B55A-45F6-BC9F-9D44AB64A70B}" type="presOf" srcId="{4A39C60A-0793-4688-BE50-B81AC79503B3}" destId="{53ABA11E-FA67-43B1-AC60-58829A26B61D}" srcOrd="0" destOrd="0" presId="urn:microsoft.com/office/officeart/2005/8/layout/chevron1"/>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F8F1A604-4B12-4846-BC0B-C22E1DE07A90}" type="presParOf" srcId="{88E7DCD1-6ED8-4FB3-B860-17304AC31585}" destId="{53ABA11E-FA67-43B1-AC60-58829A26B61D}" srcOrd="8" destOrd="0" presId="urn:microsoft.com/office/officeart/2005/8/layout/chevron1"/>
    <dgm:cxn modelId="{B28D73D3-8621-4021-8063-AC1582ECEA0F}" type="presParOf" srcId="{88E7DCD1-6ED8-4FB3-B860-17304AC31585}" destId="{1292039E-549C-4906-87DA-A85897C6302B}"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2723CD60-62D5-43BC-BAE2-58409AC9F4BA}">
      <dgm:prSet phldrT="[Tekst]"/>
      <dgm:spPr>
        <a:solidFill>
          <a:schemeClr val="bg1">
            <a:lumMod val="65000"/>
          </a:schemeClr>
        </a:solidFill>
      </dgm:spPr>
      <dgm:t>
        <a:bodyPr/>
        <a:lstStyle/>
        <a:p>
          <a:r>
            <a:rPr lang="da-DK" dirty="0"/>
            <a:t>Den rigtige løsning</a:t>
          </a:r>
        </a:p>
      </dgm:t>
    </dgm:pt>
    <dgm:pt modelId="{D89F7A67-57F0-42D2-8B56-9C55FE4E1BE7}" type="parTrans" cxnId="{DC38501F-E4AD-4757-8E1C-681EB6A3B3C0}">
      <dgm:prSet/>
      <dgm:spPr/>
      <dgm:t>
        <a:bodyPr/>
        <a:lstStyle/>
        <a:p>
          <a:endParaRPr lang="da-DK"/>
        </a:p>
      </dgm:t>
    </dgm:pt>
    <dgm:pt modelId="{4B5BE49C-5282-40E3-BD29-64D37DCC04B4}" type="sibTrans" cxnId="{DC38501F-E4AD-4757-8E1C-681EB6A3B3C0}">
      <dgm:prSet/>
      <dgm:spPr/>
      <dgm:t>
        <a:bodyPr/>
        <a:lstStyle/>
        <a:p>
          <a:endParaRPr lang="da-DK"/>
        </a:p>
      </dgm:t>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591C8CE1-5AE0-4E02-AB09-DA7D7C4910F8}" type="pres">
      <dgm:prSet presAssocID="{2723CD60-62D5-43BC-BAE2-58409AC9F4BA}" presName="parTxOnly" presStyleLbl="node1" presStyleIdx="4" presStyleCnt="6">
        <dgm:presLayoutVars>
          <dgm:chMax val="0"/>
          <dgm:chPref val="0"/>
          <dgm:bulletEnabled val="1"/>
        </dgm:presLayoutVars>
      </dgm:prSet>
      <dgm:spPr/>
    </dgm:pt>
    <dgm:pt modelId="{0CB34B72-9854-4F3B-886A-84B20109E034}" type="pres">
      <dgm:prSet presAssocID="{4B5BE49C-5282-40E3-BD29-64D37DCC04B4}"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8EDD3416-298C-4606-8A20-70FA3C6902B2}" type="presOf" srcId="{2723CD60-62D5-43BC-BAE2-58409AC9F4BA}" destId="{591C8CE1-5AE0-4E02-AB09-DA7D7C4910F8}"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DC38501F-E4AD-4757-8E1C-681EB6A3B3C0}" srcId="{5EE02AD9-FDD0-4FD0-A90B-0F7EAA4DF694}" destId="{2723CD60-62D5-43BC-BAE2-58409AC9F4BA}" srcOrd="4" destOrd="0" parTransId="{D89F7A67-57F0-42D2-8B56-9C55FE4E1BE7}" sibTransId="{4B5BE49C-5282-40E3-BD29-64D37DCC04B4}"/>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D5DD6BD2-B95F-4171-BD77-2536B74F25EB}" srcId="{5EE02AD9-FDD0-4FD0-A90B-0F7EAA4DF694}" destId="{76396FE7-2639-4DFB-A618-CD4BBF171CEE}" srcOrd="2" destOrd="0" parTransId="{85BC1E6E-BA8E-4E7E-B923-10E5D47F4993}" sibTransId="{A3EDA03E-059F-4FF3-9DED-E1C5941F83E0}"/>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19E5891A-B7C3-478D-A216-EAFEA0AA54B8}" type="presParOf" srcId="{88E7DCD1-6ED8-4FB3-B860-17304AC31585}" destId="{591C8CE1-5AE0-4E02-AB09-DA7D7C4910F8}" srcOrd="8" destOrd="0" presId="urn:microsoft.com/office/officeart/2005/8/layout/chevron1"/>
    <dgm:cxn modelId="{1962D229-60C7-4104-88A4-18C50C224879}" type="presParOf" srcId="{88E7DCD1-6ED8-4FB3-B860-17304AC31585}" destId="{0CB34B72-9854-4F3B-886A-84B20109E034}"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E02AD9-FDD0-4FD0-A90B-0F7EAA4DF6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00D6C86A-F53C-4BD7-87C9-36FDA9CAD193}">
      <dgm:prSet phldrT="[Tekst]"/>
      <dgm:spPr>
        <a:solidFill>
          <a:schemeClr val="accent4">
            <a:lumMod val="75000"/>
          </a:schemeClr>
        </a:solidFill>
      </dgm:spPr>
      <dgm:t>
        <a:bodyPr/>
        <a:lstStyle/>
        <a:p>
          <a:r>
            <a:rPr lang="da-DK" dirty="0"/>
            <a:t>Hvorfor ventilering?</a:t>
          </a:r>
        </a:p>
      </dgm:t>
    </dgm:pt>
    <dgm:pt modelId="{48E203DF-7778-4A36-A0B9-C696DA097A8E}" type="parTrans" cxnId="{30D7D349-FEA2-4849-8F16-4BA239404224}">
      <dgm:prSet/>
      <dgm:spPr/>
      <dgm:t>
        <a:bodyPr/>
        <a:lstStyle/>
        <a:p>
          <a:endParaRPr lang="da-DK"/>
        </a:p>
      </dgm:t>
    </dgm:pt>
    <dgm:pt modelId="{6F6A7492-94FA-465E-B4AD-589F842E4153}" type="sibTrans" cxnId="{30D7D349-FEA2-4849-8F16-4BA239404224}">
      <dgm:prSet/>
      <dgm:spPr/>
      <dgm:t>
        <a:bodyPr/>
        <a:lstStyle/>
        <a:p>
          <a:endParaRPr lang="da-DK"/>
        </a:p>
      </dgm:t>
    </dgm:pt>
    <dgm:pt modelId="{76396FE7-2639-4DFB-A618-CD4BBF171CEE}">
      <dgm:prSet phldrT="[Tekst]"/>
      <dgm:spPr>
        <a:solidFill>
          <a:srgbClr val="0F4C81"/>
        </a:solidFill>
      </dgm:spPr>
      <dgm:t>
        <a:bodyPr/>
        <a:lstStyle/>
        <a:p>
          <a:r>
            <a:rPr lang="da-DK" dirty="0"/>
            <a:t>Hvordan ventileres?</a:t>
          </a:r>
        </a:p>
      </dgm:t>
    </dgm:pt>
    <dgm:pt modelId="{85BC1E6E-BA8E-4E7E-B923-10E5D47F4993}" type="parTrans" cxnId="{D5DD6BD2-B95F-4171-BD77-2536B74F25EB}">
      <dgm:prSet/>
      <dgm:spPr/>
      <dgm:t>
        <a:bodyPr/>
        <a:lstStyle/>
        <a:p>
          <a:endParaRPr lang="da-DK"/>
        </a:p>
      </dgm:t>
    </dgm:pt>
    <dgm:pt modelId="{A3EDA03E-059F-4FF3-9DED-E1C5941F83E0}" type="sibTrans" cxnId="{D5DD6BD2-B95F-4171-BD77-2536B74F25EB}">
      <dgm:prSet/>
      <dgm:spPr/>
      <dgm:t>
        <a:bodyPr/>
        <a:lstStyle/>
        <a:p>
          <a:endParaRPr lang="da-DK"/>
        </a:p>
      </dgm:t>
    </dgm:pt>
    <dgm:pt modelId="{D5E61653-8497-4B00-92F8-81D31A46A3F1}">
      <dgm:prSet phldrT="[Tekst]"/>
      <dgm:spPr>
        <a:solidFill>
          <a:schemeClr val="bg1">
            <a:lumMod val="65000"/>
          </a:schemeClr>
        </a:solidFill>
      </dgm:spPr>
      <dgm:t>
        <a:bodyPr/>
        <a:lstStyle/>
        <a:p>
          <a:r>
            <a:rPr lang="da-DK" dirty="0"/>
            <a:t>Krav til ventilation</a:t>
          </a:r>
        </a:p>
      </dgm:t>
    </dgm:pt>
    <dgm:pt modelId="{806BDEF1-8FD3-49AE-9868-59053306D5B9}" type="parTrans" cxnId="{3296DAF6-1A67-463A-BB7A-5490ED6E1380}">
      <dgm:prSet/>
      <dgm:spPr/>
      <dgm:t>
        <a:bodyPr/>
        <a:lstStyle/>
        <a:p>
          <a:endParaRPr lang="da-DK"/>
        </a:p>
      </dgm:t>
    </dgm:pt>
    <dgm:pt modelId="{F3FC3818-61B4-4785-9F3C-459C4908D67B}" type="sibTrans" cxnId="{3296DAF6-1A67-463A-BB7A-5490ED6E1380}">
      <dgm:prSet/>
      <dgm:spPr/>
      <dgm:t>
        <a:bodyPr/>
        <a:lstStyle/>
        <a:p>
          <a:endParaRPr lang="da-DK"/>
        </a:p>
      </dgm:t>
    </dgm:pt>
    <dgm:pt modelId="{E26968AE-351A-418C-9B7D-6701B1975AAB}">
      <dgm:prSet phldrT="[Tekst]"/>
      <dgm:spPr>
        <a:solidFill>
          <a:schemeClr val="bg1">
            <a:lumMod val="65000"/>
          </a:schemeClr>
        </a:solidFill>
      </dgm:spPr>
      <dgm:t>
        <a:bodyPr/>
        <a:lstStyle/>
        <a:p>
          <a:r>
            <a:rPr lang="da-DK" dirty="0"/>
            <a:t>Drift</a:t>
          </a:r>
        </a:p>
      </dgm:t>
    </dgm:pt>
    <dgm:pt modelId="{0BE15647-AF2B-4F60-ADBF-81F1D803E6F0}" type="parTrans" cxnId="{75253D51-A0E8-47FA-8E30-B42FBFEB3963}">
      <dgm:prSet/>
      <dgm:spPr/>
      <dgm:t>
        <a:bodyPr/>
        <a:lstStyle/>
        <a:p>
          <a:endParaRPr lang="da-DK"/>
        </a:p>
      </dgm:t>
    </dgm:pt>
    <dgm:pt modelId="{790E7994-2A05-415B-AEC9-7926BA879CCA}" type="sibTrans" cxnId="{75253D51-A0E8-47FA-8E30-B42FBFEB3963}">
      <dgm:prSet/>
      <dgm:spPr/>
      <dgm:t>
        <a:bodyPr/>
        <a:lstStyle/>
        <a:p>
          <a:endParaRPr lang="da-DK"/>
        </a:p>
      </dgm:t>
    </dgm:pt>
    <dgm:pt modelId="{CCD70F9B-7465-42D5-8C38-2DC3F634FB53}">
      <dgm:prSet phldrT="[Tekst]"/>
      <dgm:spPr>
        <a:solidFill>
          <a:schemeClr val="accent4">
            <a:lumMod val="75000"/>
          </a:schemeClr>
        </a:solidFill>
      </dgm:spPr>
      <dgm:t>
        <a:bodyPr/>
        <a:lstStyle/>
        <a:p>
          <a:r>
            <a:rPr lang="da-DK" dirty="0"/>
            <a:t>Dagsorden</a:t>
          </a:r>
        </a:p>
      </dgm:t>
    </dgm:pt>
    <dgm:pt modelId="{9047D7C5-31CF-4E76-B764-6A16B88BE3A8}" type="parTrans" cxnId="{E38D1121-95D6-42BE-AAF4-A457FE00E3C4}">
      <dgm:prSet/>
      <dgm:spPr/>
      <dgm:t>
        <a:bodyPr/>
        <a:lstStyle/>
        <a:p>
          <a:endParaRPr lang="da-DK"/>
        </a:p>
      </dgm:t>
    </dgm:pt>
    <dgm:pt modelId="{5C078F9D-0CB0-4555-9589-CAC16281F265}" type="sibTrans" cxnId="{E38D1121-95D6-42BE-AAF4-A457FE00E3C4}">
      <dgm:prSet/>
      <dgm:spPr/>
      <dgm:t>
        <a:bodyPr/>
        <a:lstStyle/>
        <a:p>
          <a:endParaRPr lang="da-DK"/>
        </a:p>
      </dgm:t>
    </dgm:pt>
    <dgm:pt modelId="{C4CB1709-4D14-42E1-B5B1-D7857A899FEA}">
      <dgm:prSet phldrT="[Tekst]"/>
      <dgm:spPr>
        <a:solidFill>
          <a:schemeClr val="bg1">
            <a:lumMod val="65000"/>
          </a:schemeClr>
        </a:solidFill>
      </dgm:spPr>
      <dgm:t>
        <a:bodyPr/>
        <a:lstStyle/>
        <a:p>
          <a:r>
            <a:rPr lang="da-DK" dirty="0"/>
            <a:t>Den rigtige løsning</a:t>
          </a:r>
        </a:p>
      </dgm:t>
    </dgm:pt>
    <dgm:pt modelId="{70BAFD5B-8F85-4B16-ADB2-4E153A3A847F}" type="parTrans" cxnId="{4D2BB3E0-D21C-44E4-8666-021000432A2F}">
      <dgm:prSet/>
      <dgm:spPr/>
    </dgm:pt>
    <dgm:pt modelId="{3FBFE06F-2F88-4D61-833D-07B8A89C93A9}" type="sibTrans" cxnId="{4D2BB3E0-D21C-44E4-8666-021000432A2F}">
      <dgm:prSet/>
      <dgm:spPr/>
    </dgm:pt>
    <dgm:pt modelId="{88E7DCD1-6ED8-4FB3-B860-17304AC31585}" type="pres">
      <dgm:prSet presAssocID="{5EE02AD9-FDD0-4FD0-A90B-0F7EAA4DF694}" presName="Name0" presStyleCnt="0">
        <dgm:presLayoutVars>
          <dgm:dir/>
          <dgm:animLvl val="lvl"/>
          <dgm:resizeHandles val="exact"/>
        </dgm:presLayoutVars>
      </dgm:prSet>
      <dgm:spPr/>
    </dgm:pt>
    <dgm:pt modelId="{166CB7D1-CA73-46F0-A121-08A964BEEDB5}" type="pres">
      <dgm:prSet presAssocID="{CCD70F9B-7465-42D5-8C38-2DC3F634FB53}" presName="parTxOnly" presStyleLbl="node1" presStyleIdx="0" presStyleCnt="6">
        <dgm:presLayoutVars>
          <dgm:chMax val="0"/>
          <dgm:chPref val="0"/>
          <dgm:bulletEnabled val="1"/>
        </dgm:presLayoutVars>
      </dgm:prSet>
      <dgm:spPr/>
    </dgm:pt>
    <dgm:pt modelId="{46201752-8D8A-40AA-9CC4-0D49390BE5ED}" type="pres">
      <dgm:prSet presAssocID="{5C078F9D-0CB0-4555-9589-CAC16281F265}" presName="parTxOnlySpace" presStyleCnt="0"/>
      <dgm:spPr/>
    </dgm:pt>
    <dgm:pt modelId="{EBF106CA-DC94-44C6-9090-6CE71FEBC6E8}" type="pres">
      <dgm:prSet presAssocID="{00D6C86A-F53C-4BD7-87C9-36FDA9CAD193}" presName="parTxOnly" presStyleLbl="node1" presStyleIdx="1" presStyleCnt="6">
        <dgm:presLayoutVars>
          <dgm:chMax val="0"/>
          <dgm:chPref val="0"/>
          <dgm:bulletEnabled val="1"/>
        </dgm:presLayoutVars>
      </dgm:prSet>
      <dgm:spPr/>
    </dgm:pt>
    <dgm:pt modelId="{DC926D88-776E-4419-BA48-283E835A4BE8}" type="pres">
      <dgm:prSet presAssocID="{6F6A7492-94FA-465E-B4AD-589F842E4153}" presName="parTxOnlySpace" presStyleCnt="0"/>
      <dgm:spPr/>
    </dgm:pt>
    <dgm:pt modelId="{750AE8A3-56F9-4D4C-9CF1-8183E1D786C9}" type="pres">
      <dgm:prSet presAssocID="{76396FE7-2639-4DFB-A618-CD4BBF171CEE}" presName="parTxOnly" presStyleLbl="node1" presStyleIdx="2" presStyleCnt="6">
        <dgm:presLayoutVars>
          <dgm:chMax val="0"/>
          <dgm:chPref val="0"/>
          <dgm:bulletEnabled val="1"/>
        </dgm:presLayoutVars>
      </dgm:prSet>
      <dgm:spPr/>
    </dgm:pt>
    <dgm:pt modelId="{8F60D447-0CA1-4D2F-A741-00013C652941}" type="pres">
      <dgm:prSet presAssocID="{A3EDA03E-059F-4FF3-9DED-E1C5941F83E0}" presName="parTxOnlySpace" presStyleCnt="0"/>
      <dgm:spPr/>
    </dgm:pt>
    <dgm:pt modelId="{826AAAF8-9A64-4116-A863-3BFBB4C8C317}" type="pres">
      <dgm:prSet presAssocID="{D5E61653-8497-4B00-92F8-81D31A46A3F1}" presName="parTxOnly" presStyleLbl="node1" presStyleIdx="3" presStyleCnt="6">
        <dgm:presLayoutVars>
          <dgm:chMax val="0"/>
          <dgm:chPref val="0"/>
          <dgm:bulletEnabled val="1"/>
        </dgm:presLayoutVars>
      </dgm:prSet>
      <dgm:spPr/>
    </dgm:pt>
    <dgm:pt modelId="{C4F5490B-F86D-42C7-A431-080342027F64}" type="pres">
      <dgm:prSet presAssocID="{F3FC3818-61B4-4785-9F3C-459C4908D67B}" presName="parTxOnlySpace" presStyleCnt="0"/>
      <dgm:spPr/>
    </dgm:pt>
    <dgm:pt modelId="{05559D1D-6A7E-43FF-BAE8-A849C6EB61DC}" type="pres">
      <dgm:prSet presAssocID="{C4CB1709-4D14-42E1-B5B1-D7857A899FEA}" presName="parTxOnly" presStyleLbl="node1" presStyleIdx="4" presStyleCnt="6">
        <dgm:presLayoutVars>
          <dgm:chMax val="0"/>
          <dgm:chPref val="0"/>
          <dgm:bulletEnabled val="1"/>
        </dgm:presLayoutVars>
      </dgm:prSet>
      <dgm:spPr/>
    </dgm:pt>
    <dgm:pt modelId="{0DF76CEC-82F0-4F13-832E-BEB5081178C3}" type="pres">
      <dgm:prSet presAssocID="{3FBFE06F-2F88-4D61-833D-07B8A89C93A9}" presName="parTxOnlySpace" presStyleCnt="0"/>
      <dgm:spPr/>
    </dgm:pt>
    <dgm:pt modelId="{479F71CB-8D21-48DE-8B82-31C25F7375DC}" type="pres">
      <dgm:prSet presAssocID="{E26968AE-351A-418C-9B7D-6701B1975AAB}" presName="parTxOnly" presStyleLbl="node1" presStyleIdx="5" presStyleCnt="6">
        <dgm:presLayoutVars>
          <dgm:chMax val="0"/>
          <dgm:chPref val="0"/>
          <dgm:bulletEnabled val="1"/>
        </dgm:presLayoutVars>
      </dgm:prSet>
      <dgm:spPr/>
    </dgm:pt>
  </dgm:ptLst>
  <dgm:cxnLst>
    <dgm:cxn modelId="{4C693D0F-C473-4E93-9FE3-66EB0139B527}" type="presOf" srcId="{00D6C86A-F53C-4BD7-87C9-36FDA9CAD193}" destId="{EBF106CA-DC94-44C6-9090-6CE71FEBC6E8}" srcOrd="0" destOrd="0" presId="urn:microsoft.com/office/officeart/2005/8/layout/chevron1"/>
    <dgm:cxn modelId="{6120B615-7555-4E4F-842F-C10A4AB3F59E}" type="presOf" srcId="{76396FE7-2639-4DFB-A618-CD4BBF171CEE}" destId="{750AE8A3-56F9-4D4C-9CF1-8183E1D786C9}" srcOrd="0" destOrd="0" presId="urn:microsoft.com/office/officeart/2005/8/layout/chevron1"/>
    <dgm:cxn modelId="{FF0E6317-AD2A-4FF8-A7CC-4BA1A36EF7E6}" type="presOf" srcId="{CCD70F9B-7465-42D5-8C38-2DC3F634FB53}" destId="{166CB7D1-CA73-46F0-A121-08A964BEEDB5}" srcOrd="0" destOrd="0" presId="urn:microsoft.com/office/officeart/2005/8/layout/chevron1"/>
    <dgm:cxn modelId="{E38D1121-95D6-42BE-AAF4-A457FE00E3C4}" srcId="{5EE02AD9-FDD0-4FD0-A90B-0F7EAA4DF694}" destId="{CCD70F9B-7465-42D5-8C38-2DC3F634FB53}" srcOrd="0" destOrd="0" parTransId="{9047D7C5-31CF-4E76-B764-6A16B88BE3A8}" sibTransId="{5C078F9D-0CB0-4555-9589-CAC16281F265}"/>
    <dgm:cxn modelId="{59753621-373B-4916-A2EC-6901D53B341B}" type="presOf" srcId="{D5E61653-8497-4B00-92F8-81D31A46A3F1}" destId="{826AAAF8-9A64-4116-A863-3BFBB4C8C317}" srcOrd="0" destOrd="0" presId="urn:microsoft.com/office/officeart/2005/8/layout/chevron1"/>
    <dgm:cxn modelId="{0FD57D44-0481-4431-9968-C3CF2C74C5CE}" type="presOf" srcId="{E26968AE-351A-418C-9B7D-6701B1975AAB}" destId="{479F71CB-8D21-48DE-8B82-31C25F7375DC}" srcOrd="0" destOrd="0" presId="urn:microsoft.com/office/officeart/2005/8/layout/chevron1"/>
    <dgm:cxn modelId="{370DBB67-8879-4A7B-8897-87881AF523F2}" type="presOf" srcId="{5EE02AD9-FDD0-4FD0-A90B-0F7EAA4DF694}" destId="{88E7DCD1-6ED8-4FB3-B860-17304AC31585}" srcOrd="0" destOrd="0" presId="urn:microsoft.com/office/officeart/2005/8/layout/chevron1"/>
    <dgm:cxn modelId="{30D7D349-FEA2-4849-8F16-4BA239404224}" srcId="{5EE02AD9-FDD0-4FD0-A90B-0F7EAA4DF694}" destId="{00D6C86A-F53C-4BD7-87C9-36FDA9CAD193}" srcOrd="1" destOrd="0" parTransId="{48E203DF-7778-4A36-A0B9-C696DA097A8E}" sibTransId="{6F6A7492-94FA-465E-B4AD-589F842E4153}"/>
    <dgm:cxn modelId="{75253D51-A0E8-47FA-8E30-B42FBFEB3963}" srcId="{5EE02AD9-FDD0-4FD0-A90B-0F7EAA4DF694}" destId="{E26968AE-351A-418C-9B7D-6701B1975AAB}" srcOrd="5" destOrd="0" parTransId="{0BE15647-AF2B-4F60-ADBF-81F1D803E6F0}" sibTransId="{790E7994-2A05-415B-AEC9-7926BA879CCA}"/>
    <dgm:cxn modelId="{6D507658-659A-4985-B808-9967451163F9}" type="presOf" srcId="{C4CB1709-4D14-42E1-B5B1-D7857A899FEA}" destId="{05559D1D-6A7E-43FF-BAE8-A849C6EB61DC}" srcOrd="0" destOrd="0" presId="urn:microsoft.com/office/officeart/2005/8/layout/chevron1"/>
    <dgm:cxn modelId="{D5DD6BD2-B95F-4171-BD77-2536B74F25EB}" srcId="{5EE02AD9-FDD0-4FD0-A90B-0F7EAA4DF694}" destId="{76396FE7-2639-4DFB-A618-CD4BBF171CEE}" srcOrd="2" destOrd="0" parTransId="{85BC1E6E-BA8E-4E7E-B923-10E5D47F4993}" sibTransId="{A3EDA03E-059F-4FF3-9DED-E1C5941F83E0}"/>
    <dgm:cxn modelId="{4D2BB3E0-D21C-44E4-8666-021000432A2F}" srcId="{5EE02AD9-FDD0-4FD0-A90B-0F7EAA4DF694}" destId="{C4CB1709-4D14-42E1-B5B1-D7857A899FEA}" srcOrd="4" destOrd="0" parTransId="{70BAFD5B-8F85-4B16-ADB2-4E153A3A847F}" sibTransId="{3FBFE06F-2F88-4D61-833D-07B8A89C93A9}"/>
    <dgm:cxn modelId="{3296DAF6-1A67-463A-BB7A-5490ED6E1380}" srcId="{5EE02AD9-FDD0-4FD0-A90B-0F7EAA4DF694}" destId="{D5E61653-8497-4B00-92F8-81D31A46A3F1}" srcOrd="3" destOrd="0" parTransId="{806BDEF1-8FD3-49AE-9868-59053306D5B9}" sibTransId="{F3FC3818-61B4-4785-9F3C-459C4908D67B}"/>
    <dgm:cxn modelId="{A82F47BC-5A4A-4036-A3B5-B6E8604CDF82}" type="presParOf" srcId="{88E7DCD1-6ED8-4FB3-B860-17304AC31585}" destId="{166CB7D1-CA73-46F0-A121-08A964BEEDB5}" srcOrd="0" destOrd="0" presId="urn:microsoft.com/office/officeart/2005/8/layout/chevron1"/>
    <dgm:cxn modelId="{E4C1679C-ED02-4302-8745-0EEDFFA7D68B}" type="presParOf" srcId="{88E7DCD1-6ED8-4FB3-B860-17304AC31585}" destId="{46201752-8D8A-40AA-9CC4-0D49390BE5ED}" srcOrd="1" destOrd="0" presId="urn:microsoft.com/office/officeart/2005/8/layout/chevron1"/>
    <dgm:cxn modelId="{1317F5AD-021D-480E-957B-9FB408D1F816}" type="presParOf" srcId="{88E7DCD1-6ED8-4FB3-B860-17304AC31585}" destId="{EBF106CA-DC94-44C6-9090-6CE71FEBC6E8}" srcOrd="2" destOrd="0" presId="urn:microsoft.com/office/officeart/2005/8/layout/chevron1"/>
    <dgm:cxn modelId="{A88BA357-0D90-4E19-8C42-A44019943102}" type="presParOf" srcId="{88E7DCD1-6ED8-4FB3-B860-17304AC31585}" destId="{DC926D88-776E-4419-BA48-283E835A4BE8}" srcOrd="3" destOrd="0" presId="urn:microsoft.com/office/officeart/2005/8/layout/chevron1"/>
    <dgm:cxn modelId="{6CB11634-EA8F-4FD3-8A93-92DA29241863}" type="presParOf" srcId="{88E7DCD1-6ED8-4FB3-B860-17304AC31585}" destId="{750AE8A3-56F9-4D4C-9CF1-8183E1D786C9}" srcOrd="4" destOrd="0" presId="urn:microsoft.com/office/officeart/2005/8/layout/chevron1"/>
    <dgm:cxn modelId="{A0D96CD3-9771-4D78-BCB4-2C8C21F6135F}" type="presParOf" srcId="{88E7DCD1-6ED8-4FB3-B860-17304AC31585}" destId="{8F60D447-0CA1-4D2F-A741-00013C652941}" srcOrd="5" destOrd="0" presId="urn:microsoft.com/office/officeart/2005/8/layout/chevron1"/>
    <dgm:cxn modelId="{265C58B8-83AD-4AEA-B1B9-72A2184AB2CE}" type="presParOf" srcId="{88E7DCD1-6ED8-4FB3-B860-17304AC31585}" destId="{826AAAF8-9A64-4116-A863-3BFBB4C8C317}" srcOrd="6" destOrd="0" presId="urn:microsoft.com/office/officeart/2005/8/layout/chevron1"/>
    <dgm:cxn modelId="{85900ACF-4385-46CE-9AD6-B51BF4FD6576}" type="presParOf" srcId="{88E7DCD1-6ED8-4FB3-B860-17304AC31585}" destId="{C4F5490B-F86D-42C7-A431-080342027F64}" srcOrd="7" destOrd="0" presId="urn:microsoft.com/office/officeart/2005/8/layout/chevron1"/>
    <dgm:cxn modelId="{EC094B9D-8559-4A00-BA12-35E3BDF5D74C}" type="presParOf" srcId="{88E7DCD1-6ED8-4FB3-B860-17304AC31585}" destId="{05559D1D-6A7E-43FF-BAE8-A849C6EB61DC}" srcOrd="8" destOrd="0" presId="urn:microsoft.com/office/officeart/2005/8/layout/chevron1"/>
    <dgm:cxn modelId="{A66E9AAB-1645-4B8F-8B57-2AA7BED90593}" type="presParOf" srcId="{88E7DCD1-6ED8-4FB3-B860-17304AC31585}" destId="{0DF76CEC-82F0-4F13-832E-BEB5081178C3}" srcOrd="9" destOrd="0" presId="urn:microsoft.com/office/officeart/2005/8/layout/chevron1"/>
    <dgm:cxn modelId="{F87B8B5B-2E71-40C5-84C8-CA8A4D5F87FA}" type="presParOf" srcId="{88E7DCD1-6ED8-4FB3-B860-17304AC31585}" destId="{479F71CB-8D21-48DE-8B82-31C25F7375D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AA89668B-DFBE-4E01-899A-572E3E6952E9}">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F9283668-3C00-41B4-99FE-4D73D751D806}">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F0566769-F881-451E-A790-F320DCF5B8DC}">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F0566769-F881-451E-A790-F320DCF5B8DC}">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F0566769-F881-451E-A790-F320DCF5B8DC}">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E6E039EA-258E-494B-9E89-35FB13C1DF03}">
      <dsp:nvSpPr>
        <dsp:cNvPr id="0" name=""/>
        <dsp:cNvSpPr/>
      </dsp:nvSpPr>
      <dsp:spPr>
        <a:xfrm>
          <a:off x="6422069"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6CCB8BC0-2B7F-44C5-A439-D3917556AE8E}">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77E793C9-ACA9-4894-B88A-63062557D599}">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8CE25C85-5573-4ED4-B815-3298A3DC7596}">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F18C1187-F43D-44D2-BF5D-8288CB67E91D}">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6AB5847C-B6B7-43B2-BDE0-C9A80E30381A}">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53ABA11E-FA67-43B1-AC60-58829A26B61D}">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591C8CE1-5AE0-4E02-AB09-DA7D7C4910F8}">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B7D1-CA73-46F0-A121-08A964BEEDB5}">
      <dsp:nvSpPr>
        <dsp:cNvPr id="0" name=""/>
        <dsp:cNvSpPr/>
      </dsp:nvSpPr>
      <dsp:spPr>
        <a:xfrm>
          <a:off x="479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Dagsorden</a:t>
          </a:r>
        </a:p>
      </dsp:txBody>
      <dsp:txXfrm>
        <a:off x="158778" y="0"/>
        <a:ext cx="1474603" cy="307974"/>
      </dsp:txXfrm>
    </dsp:sp>
    <dsp:sp modelId="{EBF106CA-DC94-44C6-9090-6CE71FEBC6E8}">
      <dsp:nvSpPr>
        <dsp:cNvPr id="0" name=""/>
        <dsp:cNvSpPr/>
      </dsp:nvSpPr>
      <dsp:spPr>
        <a:xfrm>
          <a:off x="1609111" y="0"/>
          <a:ext cx="1782577" cy="307974"/>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Hvorfor ventilering?</a:t>
          </a:r>
        </a:p>
      </dsp:txBody>
      <dsp:txXfrm>
        <a:off x="1763098" y="0"/>
        <a:ext cx="1474603" cy="307974"/>
      </dsp:txXfrm>
    </dsp:sp>
    <dsp:sp modelId="{750AE8A3-56F9-4D4C-9CF1-8183E1D786C9}">
      <dsp:nvSpPr>
        <dsp:cNvPr id="0" name=""/>
        <dsp:cNvSpPr/>
      </dsp:nvSpPr>
      <dsp:spPr>
        <a:xfrm>
          <a:off x="3213430" y="0"/>
          <a:ext cx="1782577" cy="307974"/>
        </a:xfrm>
        <a:prstGeom prst="chevron">
          <a:avLst/>
        </a:prstGeom>
        <a:solidFill>
          <a:srgbClr val="0F4C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Hvordan ventileres?</a:t>
          </a:r>
        </a:p>
      </dsp:txBody>
      <dsp:txXfrm>
        <a:off x="3367417" y="0"/>
        <a:ext cx="1474603" cy="307974"/>
      </dsp:txXfrm>
    </dsp:sp>
    <dsp:sp modelId="{826AAAF8-9A64-4116-A863-3BFBB4C8C317}">
      <dsp:nvSpPr>
        <dsp:cNvPr id="0" name=""/>
        <dsp:cNvSpPr/>
      </dsp:nvSpPr>
      <dsp:spPr>
        <a:xfrm>
          <a:off x="4817750"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Krav til ventilation</a:t>
          </a:r>
        </a:p>
      </dsp:txBody>
      <dsp:txXfrm>
        <a:off x="4971737" y="0"/>
        <a:ext cx="1474603" cy="307974"/>
      </dsp:txXfrm>
    </dsp:sp>
    <dsp:sp modelId="{05559D1D-6A7E-43FF-BAE8-A849C6EB61DC}">
      <dsp:nvSpPr>
        <dsp:cNvPr id="0" name=""/>
        <dsp:cNvSpPr/>
      </dsp:nvSpPr>
      <dsp:spPr>
        <a:xfrm>
          <a:off x="6422069"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Den rigtige løsning</a:t>
          </a:r>
        </a:p>
      </dsp:txBody>
      <dsp:txXfrm>
        <a:off x="6576056" y="0"/>
        <a:ext cx="1474603" cy="307974"/>
      </dsp:txXfrm>
    </dsp:sp>
    <dsp:sp modelId="{479F71CB-8D21-48DE-8B82-31C25F7375DC}">
      <dsp:nvSpPr>
        <dsp:cNvPr id="0" name=""/>
        <dsp:cNvSpPr/>
      </dsp:nvSpPr>
      <dsp:spPr>
        <a:xfrm>
          <a:off x="8026388" y="0"/>
          <a:ext cx="1782577" cy="307974"/>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a-DK" sz="1300" kern="1200" dirty="0"/>
            <a:t>Drift</a:t>
          </a:r>
        </a:p>
      </dsp:txBody>
      <dsp:txXfrm>
        <a:off x="8180375" y="0"/>
        <a:ext cx="1474603" cy="3079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4A92783-D11D-443F-AEA5-A86515D80D98}" type="datetimeFigureOut">
              <a:rPr lang="da-DK" smtClean="0"/>
              <a:t>24-10-2023</a:t>
            </a:fld>
            <a:endParaRPr lang="da-DK"/>
          </a:p>
        </p:txBody>
      </p:sp>
      <p:sp>
        <p:nvSpPr>
          <p:cNvPr id="4" name="Pladsholder til diasbille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30A50BD-5C3A-42F7-A727-8B95DE5BB703}" type="slidenum">
              <a:rPr lang="da-DK" smtClean="0"/>
              <a:t>‹nr.›</a:t>
            </a:fld>
            <a:endParaRPr lang="da-DK"/>
          </a:p>
        </p:txBody>
      </p:sp>
    </p:spTree>
    <p:extLst>
      <p:ext uri="{BB962C8B-B14F-4D97-AF65-F5344CB8AC3E}">
        <p14:creationId xmlns:p14="http://schemas.microsoft.com/office/powerpoint/2010/main" val="292967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0A50BD-5C3A-42F7-A727-8B95DE5BB703}" type="slidenum">
              <a:rPr lang="da-DK" smtClean="0"/>
              <a:t>1</a:t>
            </a:fld>
            <a:endParaRPr lang="da-DK" dirty="0"/>
          </a:p>
        </p:txBody>
      </p:sp>
    </p:spTree>
    <p:extLst>
      <p:ext uri="{BB962C8B-B14F-4D97-AF65-F5344CB8AC3E}">
        <p14:creationId xmlns:p14="http://schemas.microsoft.com/office/powerpoint/2010/main" val="249139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D7DB5-3563-0640-9DC1-387660909D9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D25E649-40AB-1B42-9834-D481779F811E}"/>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94C7EF9-AA39-EA46-9181-34B9F5634B09}"/>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FC5BC6B6-8290-3943-9F03-609EDC3527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CA2F569-43E3-384C-A1C1-99D44C16A7E8}"/>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30006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13EF5-4F66-DC4E-A57E-2C1DABD2758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61770F9-3920-4847-B200-3383FC801D0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215220-6185-2147-9C3C-33053BFA1F3E}"/>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7A35317C-A846-D647-844D-E5F7E327CC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9FD435-E5FA-7841-BC7D-F46AACDE09FA}"/>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206950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53E7333-5725-0843-98A6-29F40FC3883A}"/>
              </a:ext>
            </a:extLst>
          </p:cNvPr>
          <p:cNvSpPr>
            <a:spLocks noGrp="1"/>
          </p:cNvSpPr>
          <p:nvPr>
            <p:ph type="title" orient="vert"/>
          </p:nvPr>
        </p:nvSpPr>
        <p:spPr>
          <a:xfrm>
            <a:off x="8724902" y="365124"/>
            <a:ext cx="2628900" cy="5811839"/>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F6617F3-4CD4-3F41-A4C7-7D2A525160BD}"/>
              </a:ext>
            </a:extLst>
          </p:cNvPr>
          <p:cNvSpPr>
            <a:spLocks noGrp="1"/>
          </p:cNvSpPr>
          <p:nvPr>
            <p:ph type="body" orient="vert" idx="1"/>
          </p:nvPr>
        </p:nvSpPr>
        <p:spPr>
          <a:xfrm>
            <a:off x="838202" y="365124"/>
            <a:ext cx="7734300" cy="581183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263CD6-A823-1A4F-ADFB-3D77EBC1B0B0}"/>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CE5D5166-AB8A-F046-8C93-651A4A5A71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508F5EA-B568-D74D-A122-5C471F3A0B29}"/>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341494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1B037-1A2E-3B48-97D8-7ADAC360B12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7B0509A-DC4A-4D47-A6AE-10514C4B54E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43B81E-F549-BE43-98EE-2DA98FD224AA}"/>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E2B24B2B-FAF9-3A40-AE60-899F227D19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5AB2F79-F8DD-904C-AB19-44996FF560C7}"/>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383945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1E836-3293-FD4B-9223-AE23A94B7491}"/>
              </a:ext>
            </a:extLst>
          </p:cNvPr>
          <p:cNvSpPr>
            <a:spLocks noGrp="1"/>
          </p:cNvSpPr>
          <p:nvPr>
            <p:ph type="title"/>
          </p:nvPr>
        </p:nvSpPr>
        <p:spPr>
          <a:xfrm>
            <a:off x="831849" y="1709741"/>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E88A227-2BA4-6B49-B657-2AF0E098710C}"/>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93357E4-6EB2-F74A-B59F-D5F790AEFBE3}"/>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27E9C3ED-0A43-6742-BE90-96B085BDFC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EC78BA-0143-8844-B820-66C4A88FA6B9}"/>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306351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92975-18FB-5849-A6FA-1D03AE00D2B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FCE712C-4781-1A41-9DCB-098EEC1D21F6}"/>
              </a:ext>
            </a:extLst>
          </p:cNvPr>
          <p:cNvSpPr>
            <a:spLocks noGrp="1"/>
          </p:cNvSpPr>
          <p:nvPr>
            <p:ph sz="half" idx="1"/>
          </p:nvPr>
        </p:nvSpPr>
        <p:spPr>
          <a:xfrm>
            <a:off x="838200" y="1825624"/>
            <a:ext cx="5181600" cy="435133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2983F8F-CC8C-D84A-B49B-17C7273D99BF}"/>
              </a:ext>
            </a:extLst>
          </p:cNvPr>
          <p:cNvSpPr>
            <a:spLocks noGrp="1"/>
          </p:cNvSpPr>
          <p:nvPr>
            <p:ph sz="half" idx="2"/>
          </p:nvPr>
        </p:nvSpPr>
        <p:spPr>
          <a:xfrm>
            <a:off x="6172200" y="1825624"/>
            <a:ext cx="5181600" cy="435133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43329AD-45FC-DC42-AAF1-027EF8A15772}"/>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6" name="Pladsholder til sidefod 5">
            <a:extLst>
              <a:ext uri="{FF2B5EF4-FFF2-40B4-BE49-F238E27FC236}">
                <a16:creationId xmlns:a16="http://schemas.microsoft.com/office/drawing/2014/main" id="{7BBF9EC6-E1E8-9747-A742-5EDC0F6001F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F66DAAF-1FF3-8E4F-8444-E1C55BFAE7CB}"/>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99717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AF16E-27F1-9C45-B3BD-C99A70DB1BA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1E0B25C-7203-7E49-A45A-B61D34C0E54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BB2DEA-38F9-4E4E-9A95-0C824D71BE16}"/>
              </a:ext>
            </a:extLst>
          </p:cNvPr>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E6C2BA4-86CF-7E4D-AC1A-2DAB8581176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DE2900E-C913-BA44-8786-2E03ABD3DDFD}"/>
              </a:ext>
            </a:extLst>
          </p:cNvPr>
          <p:cNvSpPr>
            <a:spLocks noGrp="1"/>
          </p:cNvSpPr>
          <p:nvPr>
            <p:ph sz="quarter" idx="4"/>
          </p:nvPr>
        </p:nvSpPr>
        <p:spPr>
          <a:xfrm>
            <a:off x="6172202"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8123716-3F30-0F42-8520-4553974E21D8}"/>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8" name="Pladsholder til sidefod 7">
            <a:extLst>
              <a:ext uri="{FF2B5EF4-FFF2-40B4-BE49-F238E27FC236}">
                <a16:creationId xmlns:a16="http://schemas.microsoft.com/office/drawing/2014/main" id="{70E420F0-2088-F14E-B49D-CE00870DB76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5C5110D-61D5-9245-B8E6-718FA34B2172}"/>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63150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62AC-7B7B-FE45-BC80-966E668BC08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B603476-665A-8647-B5E8-3F7C751DA7AB}"/>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4" name="Pladsholder til sidefod 3">
            <a:extLst>
              <a:ext uri="{FF2B5EF4-FFF2-40B4-BE49-F238E27FC236}">
                <a16:creationId xmlns:a16="http://schemas.microsoft.com/office/drawing/2014/main" id="{FD77431C-54FE-E14B-B5B0-D6023909B37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8F4F418-F6F8-8D41-9105-16F5150E20AF}"/>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257861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9772EDE-EC4C-564C-AA4D-66CB5E2B6F9F}"/>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3" name="Pladsholder til sidefod 2">
            <a:extLst>
              <a:ext uri="{FF2B5EF4-FFF2-40B4-BE49-F238E27FC236}">
                <a16:creationId xmlns:a16="http://schemas.microsoft.com/office/drawing/2014/main" id="{3889F7CE-7DB0-9941-9BB4-E6C326C9CD3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1AC637-0C87-7E43-A42A-D29909CFFE5A}"/>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13125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E291A-14C6-2041-A69C-6335160B9E3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2E9362C-6965-094F-BD9E-EFA9F674F87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50483F7-14B8-3647-A837-74E20C5BC327}"/>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D8A5BE-09EB-6541-88A9-A6720D3C66AE}"/>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6" name="Pladsholder til sidefod 5">
            <a:extLst>
              <a:ext uri="{FF2B5EF4-FFF2-40B4-BE49-F238E27FC236}">
                <a16:creationId xmlns:a16="http://schemas.microsoft.com/office/drawing/2014/main" id="{224B22E8-187A-F448-AC96-1B1E6E40B94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6893429-B9CF-5B4F-B86E-16092DA22CCF}"/>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283075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701ED-D34D-8E4C-85A4-06E5184E715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82F1A80-C069-8840-B10A-A193F74C0EB8}"/>
              </a:ext>
            </a:extLst>
          </p:cNvPr>
          <p:cNvSpPr>
            <a:spLocks noGrp="1"/>
          </p:cNvSpPr>
          <p:nvPr>
            <p:ph type="pic" idx="1"/>
          </p:nvPr>
        </p:nvSpPr>
        <p:spPr>
          <a:xfrm>
            <a:off x="5183188" y="987427"/>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78E8E1E9-B485-E642-B892-19084A96B17C}"/>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D892F67-2982-F34A-9817-4CFB1F1C5B0A}"/>
              </a:ext>
            </a:extLst>
          </p:cNvPr>
          <p:cNvSpPr>
            <a:spLocks noGrp="1"/>
          </p:cNvSpPr>
          <p:nvPr>
            <p:ph type="dt" sz="half" idx="10"/>
          </p:nvPr>
        </p:nvSpPr>
        <p:spPr/>
        <p:txBody>
          <a:bodyPr/>
          <a:lstStyle/>
          <a:p>
            <a:fld id="{88E65B1F-06E8-4743-9698-CCE2DD3BA04A}" type="datetimeFigureOut">
              <a:rPr lang="da-DK" smtClean="0"/>
              <a:t>24-10-2023</a:t>
            </a:fld>
            <a:endParaRPr lang="da-DK"/>
          </a:p>
        </p:txBody>
      </p:sp>
      <p:sp>
        <p:nvSpPr>
          <p:cNvPr id="6" name="Pladsholder til sidefod 5">
            <a:extLst>
              <a:ext uri="{FF2B5EF4-FFF2-40B4-BE49-F238E27FC236}">
                <a16:creationId xmlns:a16="http://schemas.microsoft.com/office/drawing/2014/main" id="{C2BEBC19-A88C-0F46-AE0B-D32A54F4062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381E63-957F-F94C-98C2-6A4D84D87FD9}"/>
              </a:ext>
            </a:extLst>
          </p:cNvPr>
          <p:cNvSpPr>
            <a:spLocks noGrp="1"/>
          </p:cNvSpPr>
          <p:nvPr>
            <p:ph type="sldNum" sz="quarter" idx="12"/>
          </p:nvPr>
        </p:nvSpPr>
        <p:spPr/>
        <p:txBody>
          <a:bodyPr/>
          <a:lstStyle/>
          <a:p>
            <a:fld id="{7EAA2A68-2570-0842-A67E-D21071818AD4}" type="slidenum">
              <a:rPr lang="da-DK" smtClean="0"/>
              <a:t>‹nr.›</a:t>
            </a:fld>
            <a:endParaRPr lang="da-DK"/>
          </a:p>
        </p:txBody>
      </p:sp>
    </p:spTree>
    <p:extLst>
      <p:ext uri="{BB962C8B-B14F-4D97-AF65-F5344CB8AC3E}">
        <p14:creationId xmlns:p14="http://schemas.microsoft.com/office/powerpoint/2010/main" val="48503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45670A-847E-D14A-B5B0-7463ACD69FD9}"/>
              </a:ext>
            </a:extLst>
          </p:cNvPr>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504A36-0BE6-BC48-935F-6B4E79874303}"/>
              </a:ext>
            </a:extLst>
          </p:cNvPr>
          <p:cNvSpPr>
            <a:spLocks noGrp="1"/>
          </p:cNvSpPr>
          <p:nvPr>
            <p:ph type="body" idx="1"/>
          </p:nvPr>
        </p:nvSpPr>
        <p:spPr>
          <a:xfrm>
            <a:off x="838200" y="1825624"/>
            <a:ext cx="10515600" cy="4351339"/>
          </a:xfrm>
          <a:prstGeom prst="rect">
            <a:avLst/>
          </a:prstGeom>
        </p:spPr>
        <p:txBody>
          <a:bodyPr vert="horz" lIns="91436" tIns="45718" rIns="91436" bIns="45718"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4F9BE1-F5E3-1C42-A403-4E6D29A072F9}"/>
              </a:ext>
            </a:extLst>
          </p:cNvPr>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88E65B1F-06E8-4743-9698-CCE2DD3BA04A}" type="datetimeFigureOut">
              <a:rPr lang="da-DK" smtClean="0"/>
              <a:t>24-10-2023</a:t>
            </a:fld>
            <a:endParaRPr lang="da-DK"/>
          </a:p>
        </p:txBody>
      </p:sp>
      <p:sp>
        <p:nvSpPr>
          <p:cNvPr id="5" name="Pladsholder til sidefod 4">
            <a:extLst>
              <a:ext uri="{FF2B5EF4-FFF2-40B4-BE49-F238E27FC236}">
                <a16:creationId xmlns:a16="http://schemas.microsoft.com/office/drawing/2014/main" id="{EBA42B9D-948E-C04A-A600-961C92D607EF}"/>
              </a:ext>
            </a:extLst>
          </p:cNvPr>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8D5CB93-EEBC-7C40-8715-18D495121192}"/>
              </a:ext>
            </a:extLst>
          </p:cNvPr>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7EAA2A68-2570-0842-A67E-D21071818AD4}" type="slidenum">
              <a:rPr lang="da-DK" smtClean="0"/>
              <a:t>‹nr.›</a:t>
            </a:fld>
            <a:endParaRPr lang="da-DK"/>
          </a:p>
        </p:txBody>
      </p:sp>
    </p:spTree>
    <p:extLst>
      <p:ext uri="{BB962C8B-B14F-4D97-AF65-F5344CB8AC3E}">
        <p14:creationId xmlns:p14="http://schemas.microsoft.com/office/powerpoint/2010/main" val="343260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da-DK"/>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microsoft.com/office/2007/relationships/hdphoto" Target="../media/hdphoto6.wdp"/><Relationship Id="rId5" Type="http://schemas.openxmlformats.org/officeDocument/2006/relationships/diagramQuickStyle" Target="../diagrams/quickStyle9.xml"/><Relationship Id="rId10" Type="http://schemas.openxmlformats.org/officeDocument/2006/relationships/image" Target="../media/image15.png"/><Relationship Id="rId4" Type="http://schemas.openxmlformats.org/officeDocument/2006/relationships/diagramLayout" Target="../diagrams/layout9.xml"/><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diagramDrawing" Target="../diagrams/drawing10.xm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diagramQuickStyle" Target="../diagrams/quickStyle10.xml"/><Relationship Id="rId5" Type="http://schemas.openxmlformats.org/officeDocument/2006/relationships/image" Target="../media/image17.png"/><Relationship Id="rId15" Type="http://schemas.microsoft.com/office/2007/relationships/hdphoto" Target="../media/hdphoto6.wdp"/><Relationship Id="rId10" Type="http://schemas.openxmlformats.org/officeDocument/2006/relationships/diagramLayout" Target="../diagrams/layout10.xml"/><Relationship Id="rId4" Type="http://schemas.microsoft.com/office/2007/relationships/hdphoto" Target="../media/hdphoto7.wdp"/><Relationship Id="rId9" Type="http://schemas.openxmlformats.org/officeDocument/2006/relationships/diagramData" Target="../diagrams/data10.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3.png"/><Relationship Id="rId7" Type="http://schemas.openxmlformats.org/officeDocument/2006/relationships/diagramQuickStyle" Target="../diagrams/quickStyle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4.wdp"/><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3.png"/><Relationship Id="rId7" Type="http://schemas.openxmlformats.org/officeDocument/2006/relationships/diagramQuickStyle" Target="../diagrams/quickStyle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4.wdp"/><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5.jpeg"/><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microsoft.com/office/2007/relationships/hdphoto" Target="../media/hdphoto2.wdp"/><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13" Type="http://schemas.microsoft.com/office/2007/relationships/hdphoto" Target="../media/hdphoto4.wdp"/><Relationship Id="rId3" Type="http://schemas.openxmlformats.org/officeDocument/2006/relationships/image" Target="../media/image9.png"/><Relationship Id="rId7" Type="http://schemas.openxmlformats.org/officeDocument/2006/relationships/diagramQuickStyle" Target="../diagrams/quickStyle5.xml"/><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microsoft.com/office/2007/relationships/hdphoto" Target="../media/hdphoto3.wdp"/><Relationship Id="rId5" Type="http://schemas.openxmlformats.org/officeDocument/2006/relationships/diagramData" Target="../diagrams/data5.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microsoft.com/office/2007/relationships/hdphoto" Target="../media/hdphoto3.wdp"/><Relationship Id="rId5" Type="http://schemas.openxmlformats.org/officeDocument/2006/relationships/diagramQuickStyle" Target="../diagrams/quickStyle6.xml"/><Relationship Id="rId10" Type="http://schemas.openxmlformats.org/officeDocument/2006/relationships/image" Target="../media/image12.png"/><Relationship Id="rId4" Type="http://schemas.openxmlformats.org/officeDocument/2006/relationships/diagramLayout" Target="../diagrams/layout6.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13.png"/><Relationship Id="rId5" Type="http://schemas.openxmlformats.org/officeDocument/2006/relationships/diagramQuickStyle" Target="../diagrams/quickStyle8.xml"/><Relationship Id="rId10" Type="http://schemas.microsoft.com/office/2007/relationships/hdphoto" Target="../media/hdphoto3.wdp"/><Relationship Id="rId4" Type="http://schemas.openxmlformats.org/officeDocument/2006/relationships/diagramLayout" Target="../diagrams/layout8.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81"/>
        </a:solidFill>
        <a:effectLst/>
      </p:bgPr>
    </p:bg>
    <p:spTree>
      <p:nvGrpSpPr>
        <p:cNvPr id="1" name=""/>
        <p:cNvGrpSpPr/>
        <p:nvPr/>
      </p:nvGrpSpPr>
      <p:grpSpPr>
        <a:xfrm>
          <a:off x="0" y="0"/>
          <a:ext cx="0" cy="0"/>
          <a:chOff x="0" y="0"/>
          <a:chExt cx="0" cy="0"/>
        </a:xfrm>
      </p:grpSpPr>
      <p:cxnSp>
        <p:nvCxnSpPr>
          <p:cNvPr id="3" name="Lige forbindelse 2"/>
          <p:cNvCxnSpPr/>
          <p:nvPr/>
        </p:nvCxnSpPr>
        <p:spPr>
          <a:xfrm flipH="1">
            <a:off x="1149988" y="3536950"/>
            <a:ext cx="12122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A8A581E3-3544-D4CF-A9D4-074B42969060}"/>
              </a:ext>
            </a:extLst>
          </p:cNvPr>
          <p:cNvSpPr/>
          <p:nvPr/>
        </p:nvSpPr>
        <p:spPr>
          <a:xfrm>
            <a:off x="1055689" y="2347915"/>
            <a:ext cx="9513457" cy="1754322"/>
          </a:xfrm>
          <a:prstGeom prst="rect">
            <a:avLst/>
          </a:prstGeom>
        </p:spPr>
        <p:txBody>
          <a:bodyPr wrap="square" lIns="91436" tIns="45718" rIns="91436" bIns="45718">
            <a:spAutoFit/>
          </a:bodyPr>
          <a:lstStyle/>
          <a:p>
            <a:r>
              <a:rPr lang="da-DK" sz="3600" b="1" dirty="0">
                <a:solidFill>
                  <a:schemeClr val="bg1"/>
                </a:solidFill>
                <a:ea typeface="Verdana" panose="020B0604030504040204" pitchFamily="34" charset="0"/>
                <a:cs typeface="Calibri" panose="020F0502020204030204" pitchFamily="34" charset="0"/>
              </a:rPr>
              <a:t>Hvad er ventilation i dag og hvad forventer vi af fremtiden</a:t>
            </a:r>
          </a:p>
          <a:p>
            <a:endParaRPr lang="da-DK" sz="3600" b="1" dirty="0">
              <a:solidFill>
                <a:schemeClr val="bg1"/>
              </a:solidFill>
              <a:ea typeface="Verdana" panose="020B0604030504040204" pitchFamily="34" charset="0"/>
              <a:cs typeface="Calibri" panose="020F0502020204030204" pitchFamily="34" charset="0"/>
            </a:endParaRPr>
          </a:p>
        </p:txBody>
      </p:sp>
      <p:sp>
        <p:nvSpPr>
          <p:cNvPr id="4" name="Tekstfelt 3">
            <a:extLst>
              <a:ext uri="{FF2B5EF4-FFF2-40B4-BE49-F238E27FC236}">
                <a16:creationId xmlns:a16="http://schemas.microsoft.com/office/drawing/2014/main" id="{E70780FF-2C86-8CF2-19BE-0E33EF0C625F}"/>
              </a:ext>
            </a:extLst>
          </p:cNvPr>
          <p:cNvSpPr txBox="1"/>
          <p:nvPr/>
        </p:nvSpPr>
        <p:spPr>
          <a:xfrm>
            <a:off x="1055689" y="3909876"/>
            <a:ext cx="6842642" cy="461665"/>
          </a:xfrm>
          <a:prstGeom prst="rect">
            <a:avLst/>
          </a:prstGeom>
          <a:noFill/>
        </p:spPr>
        <p:txBody>
          <a:bodyPr wrap="none" rtlCol="0">
            <a:spAutoFit/>
          </a:bodyPr>
          <a:lstStyle/>
          <a:p>
            <a:r>
              <a:rPr lang="da-DK" sz="2400" dirty="0">
                <a:solidFill>
                  <a:schemeClr val="bg1"/>
                </a:solidFill>
              </a:rPr>
              <a:t>V/ Vivian Johman, Wissenberg Rådgivende Ingeniører</a:t>
            </a:r>
          </a:p>
        </p:txBody>
      </p:sp>
    </p:spTree>
    <p:extLst>
      <p:ext uri="{BB962C8B-B14F-4D97-AF65-F5344CB8AC3E}">
        <p14:creationId xmlns:p14="http://schemas.microsoft.com/office/powerpoint/2010/main" val="197491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1793507" y="1880044"/>
            <a:ext cx="8739859" cy="4555089"/>
          </a:xfrm>
          <a:prstGeom prst="rect">
            <a:avLst/>
          </a:prstGeom>
        </p:spPr>
        <p:txBody>
          <a:bodyPr wrap="square" lIns="91436" tIns="45718" rIns="91436" bIns="45718">
            <a:spAutoFit/>
          </a:bodyPr>
          <a:lstStyle/>
          <a:p>
            <a:pPr marL="342900" indent="-342900">
              <a:lnSpc>
                <a:spcPct val="150000"/>
              </a:lnSpc>
              <a:buFont typeface="Arial" panose="020B0604020202020204" pitchFamily="34" charset="0"/>
              <a:buChar char="•"/>
            </a:pPr>
            <a:r>
              <a:rPr lang="da-DK" sz="2000" dirty="0"/>
              <a:t>Ventilering med konstant luftydelse</a:t>
            </a:r>
          </a:p>
          <a:p>
            <a:pPr marL="800078" lvl="1" indent="-342900">
              <a:lnSpc>
                <a:spcPct val="150000"/>
              </a:lnSpc>
              <a:buFont typeface="Arial" panose="020B0604020202020204" pitchFamily="34" charset="0"/>
              <a:buChar char="•"/>
            </a:pPr>
            <a:r>
              <a:rPr lang="da-DK" sz="2000" dirty="0"/>
              <a:t>Simpel styring </a:t>
            </a:r>
          </a:p>
          <a:p>
            <a:pPr marL="800078" lvl="1" indent="-342900">
              <a:lnSpc>
                <a:spcPct val="150000"/>
              </a:lnSpc>
              <a:buFont typeface="Arial" panose="020B0604020202020204" pitchFamily="34" charset="0"/>
              <a:buChar char="•"/>
            </a:pPr>
            <a:r>
              <a:rPr lang="da-DK" sz="2000" dirty="0"/>
              <a:t>Konstant energiforbrug ofte på baggrund af maks. behov</a:t>
            </a:r>
          </a:p>
          <a:p>
            <a:pPr marL="342900" indent="-342900">
              <a:lnSpc>
                <a:spcPct val="150000"/>
              </a:lnSpc>
              <a:buFont typeface="Arial" panose="020B0604020202020204" pitchFamily="34" charset="0"/>
              <a:buChar char="•"/>
            </a:pPr>
            <a:endParaRPr lang="da-DK" sz="2000" dirty="0"/>
          </a:p>
          <a:p>
            <a:pPr marL="342900" indent="-342900">
              <a:lnSpc>
                <a:spcPct val="150000"/>
              </a:lnSpc>
              <a:buFont typeface="Arial" panose="020B0604020202020204" pitchFamily="34" charset="0"/>
              <a:buChar char="•"/>
            </a:pPr>
            <a:r>
              <a:rPr lang="da-DK" sz="2000" dirty="0"/>
              <a:t>Ventilering med variabel luftydelse på baggrund af behov</a:t>
            </a:r>
          </a:p>
          <a:p>
            <a:pPr marL="800078" lvl="1" indent="-342900">
              <a:lnSpc>
                <a:spcPct val="150000"/>
              </a:lnSpc>
              <a:buFont typeface="Arial" panose="020B0604020202020204" pitchFamily="34" charset="0"/>
              <a:buChar char="•"/>
            </a:pPr>
            <a:r>
              <a:rPr lang="da-DK" sz="2000" dirty="0"/>
              <a:t>Mere kompleks styring</a:t>
            </a:r>
          </a:p>
          <a:p>
            <a:pPr marL="800078" lvl="1" indent="-342900">
              <a:lnSpc>
                <a:spcPct val="150000"/>
              </a:lnSpc>
              <a:buFont typeface="Arial" panose="020B0604020202020204" pitchFamily="34" charset="0"/>
              <a:buChar char="•"/>
            </a:pPr>
            <a:r>
              <a:rPr lang="da-DK" sz="2000" dirty="0"/>
              <a:t>Mulighed for energibesparelse når behov er mindre</a:t>
            </a:r>
          </a:p>
          <a:p>
            <a:pPr marL="800078" lvl="1" indent="-342900">
              <a:lnSpc>
                <a:spcPct val="150000"/>
              </a:lnSpc>
              <a:buFont typeface="Arial" panose="020B0604020202020204" pitchFamily="34" charset="0"/>
              <a:buChar char="•"/>
            </a:pPr>
            <a:r>
              <a:rPr lang="da-DK" sz="2000" dirty="0"/>
              <a:t>Forskellige muligheder for at detektere behov</a:t>
            </a:r>
          </a:p>
          <a:p>
            <a:pPr marL="800078" lvl="1" indent="-342900">
              <a:lnSpc>
                <a:spcPct val="150000"/>
              </a:lnSpc>
              <a:buFont typeface="Arial" panose="020B0604020202020204" pitchFamily="34" charset="0"/>
              <a:buChar char="•"/>
            </a:pPr>
            <a:endParaRPr lang="da-DK" sz="2000" dirty="0"/>
          </a:p>
          <a:p>
            <a:pPr marL="800078" lvl="1" indent="-342900">
              <a:buFont typeface="Arial" panose="020B0604020202020204" pitchFamily="34" charset="0"/>
              <a:buChar char="•"/>
            </a:pPr>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10</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830997"/>
          </a:xfrm>
          <a:prstGeom prst="rect">
            <a:avLst/>
          </a:prstGeom>
          <a:noFill/>
        </p:spPr>
        <p:txBody>
          <a:bodyPr wrap="square" rtlCol="0">
            <a:spAutoFit/>
          </a:bodyPr>
          <a:lstStyle/>
          <a:p>
            <a:r>
              <a:rPr lang="da-DK" sz="2800" dirty="0">
                <a:solidFill>
                  <a:schemeClr val="accent1"/>
                </a:solidFill>
              </a:rPr>
              <a:t>Hvordan kan der ventileres?</a:t>
            </a:r>
          </a:p>
          <a:p>
            <a:r>
              <a:rPr lang="da-DK" sz="2000" dirty="0">
                <a:solidFill>
                  <a:schemeClr val="accent1"/>
                </a:solidFill>
              </a:rPr>
              <a:t>Styringsprincipper</a:t>
            </a:r>
          </a:p>
        </p:txBody>
      </p:sp>
      <p:graphicFrame>
        <p:nvGraphicFramePr>
          <p:cNvPr id="2" name="Pladsholder til indhold 3">
            <a:extLst>
              <a:ext uri="{FF2B5EF4-FFF2-40B4-BE49-F238E27FC236}">
                <a16:creationId xmlns:a16="http://schemas.microsoft.com/office/drawing/2014/main" id="{9283FD91-3E44-1B79-1BA3-90513AF9615C}"/>
              </a:ext>
            </a:extLst>
          </p:cNvPr>
          <p:cNvGraphicFramePr>
            <a:graphicFrameLocks/>
          </p:cNvGraphicFramePr>
          <p:nvPr>
            <p:extLst>
              <p:ext uri="{D42A27DB-BD31-4B8C-83A1-F6EECF244321}">
                <p14:modId xmlns:p14="http://schemas.microsoft.com/office/powerpoint/2010/main" val="3658784154"/>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a:extLst>
              <a:ext uri="{FF2B5EF4-FFF2-40B4-BE49-F238E27FC236}">
                <a16:creationId xmlns:a16="http://schemas.microsoft.com/office/drawing/2014/main" id="{462EC3C1-6818-FDB2-4D61-31C8DF0E1E88}"/>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720158" y="2021603"/>
            <a:ext cx="859989" cy="883337"/>
          </a:xfrm>
          <a:prstGeom prst="rect">
            <a:avLst/>
          </a:prstGeom>
        </p:spPr>
      </p:pic>
      <p:pic>
        <p:nvPicPr>
          <p:cNvPr id="8" name="Billede 7">
            <a:extLst>
              <a:ext uri="{FF2B5EF4-FFF2-40B4-BE49-F238E27FC236}">
                <a16:creationId xmlns:a16="http://schemas.microsoft.com/office/drawing/2014/main" id="{91AFB416-1789-1B92-1215-C8D1FD1255F5}"/>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720159" y="3865135"/>
            <a:ext cx="859988" cy="894542"/>
          </a:xfrm>
          <a:prstGeom prst="rect">
            <a:avLst/>
          </a:prstGeom>
        </p:spPr>
      </p:pic>
    </p:spTree>
    <p:extLst>
      <p:ext uri="{BB962C8B-B14F-4D97-AF65-F5344CB8AC3E}">
        <p14:creationId xmlns:p14="http://schemas.microsoft.com/office/powerpoint/2010/main" val="361742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11</a:t>
            </a:fld>
            <a:endParaRPr lang="da-DK" sz="1800" b="1" dirty="0">
              <a:ea typeface="Verdana" panose="020B0604030504040204" pitchFamily="34" charset="0"/>
              <a:cs typeface="Calibri" panose="020F0502020204030204" pitchFamily="34" charset="0"/>
            </a:endParaRPr>
          </a:p>
        </p:txBody>
      </p:sp>
      <p:sp>
        <p:nvSpPr>
          <p:cNvPr id="4" name="Tekstfelt 3">
            <a:extLst>
              <a:ext uri="{FF2B5EF4-FFF2-40B4-BE49-F238E27FC236}">
                <a16:creationId xmlns:a16="http://schemas.microsoft.com/office/drawing/2014/main" id="{5ADBEEA7-C312-3E0B-8770-55602B672BC6}"/>
              </a:ext>
            </a:extLst>
          </p:cNvPr>
          <p:cNvSpPr txBox="1"/>
          <p:nvPr/>
        </p:nvSpPr>
        <p:spPr>
          <a:xfrm>
            <a:off x="670550" y="1010653"/>
            <a:ext cx="7711427" cy="523220"/>
          </a:xfrm>
          <a:prstGeom prst="rect">
            <a:avLst/>
          </a:prstGeom>
          <a:noFill/>
        </p:spPr>
        <p:txBody>
          <a:bodyPr wrap="square" rtlCol="0">
            <a:spAutoFit/>
          </a:bodyPr>
          <a:lstStyle/>
          <a:p>
            <a:r>
              <a:rPr lang="da-DK" sz="2800" dirty="0">
                <a:solidFill>
                  <a:schemeClr val="accent1"/>
                </a:solidFill>
              </a:rPr>
              <a:t>Variabel luftydelse – Styringsprincipper</a:t>
            </a:r>
          </a:p>
        </p:txBody>
      </p:sp>
      <p:sp>
        <p:nvSpPr>
          <p:cNvPr id="5" name="Rektangel 4">
            <a:extLst>
              <a:ext uri="{FF2B5EF4-FFF2-40B4-BE49-F238E27FC236}">
                <a16:creationId xmlns:a16="http://schemas.microsoft.com/office/drawing/2014/main" id="{309B2A89-D439-F92B-B9F6-5553CBC94F13}"/>
              </a:ext>
            </a:extLst>
          </p:cNvPr>
          <p:cNvSpPr/>
          <p:nvPr/>
        </p:nvSpPr>
        <p:spPr>
          <a:xfrm>
            <a:off x="670551" y="1999365"/>
            <a:ext cx="9824839" cy="4278090"/>
          </a:xfrm>
          <a:prstGeom prst="rect">
            <a:avLst/>
          </a:prstGeom>
        </p:spPr>
        <p:txBody>
          <a:bodyPr wrap="square" lIns="91436" tIns="45718" rIns="91436" bIns="45718">
            <a:spAutoFit/>
          </a:bodyPr>
          <a:lstStyle/>
          <a:p>
            <a:endParaRPr lang="da-DK" sz="2000" dirty="0"/>
          </a:p>
          <a:p>
            <a:r>
              <a:rPr lang="da-DK" sz="2000" dirty="0"/>
              <a:t>Ventilationen kan reguleres efter behovet på baggrund af:</a:t>
            </a:r>
          </a:p>
          <a:p>
            <a:pPr marL="800078" lvl="1" indent="-342900">
              <a:buFont typeface="Arial" panose="020B0604020202020204" pitchFamily="34" charset="0"/>
              <a:buChar char="•"/>
            </a:pPr>
            <a:r>
              <a:rPr lang="da-DK" sz="2000" dirty="0"/>
              <a:t>Forceret udsugning, fx via en emhætte</a:t>
            </a:r>
          </a:p>
          <a:p>
            <a:pPr marL="800078" lvl="1" indent="-342900">
              <a:buFont typeface="Arial" panose="020B0604020202020204" pitchFamily="34" charset="0"/>
              <a:buChar char="•"/>
            </a:pPr>
            <a:r>
              <a:rPr lang="da-DK" sz="2000" dirty="0"/>
              <a:t>Indeklimamålere - CO2, fugt og temperatur</a:t>
            </a:r>
          </a:p>
          <a:p>
            <a:pPr lvl="1"/>
            <a:endParaRPr lang="da-DK" sz="1600" dirty="0"/>
          </a:p>
          <a:p>
            <a:r>
              <a:rPr lang="da-DK" sz="2000" dirty="0"/>
              <a:t>Regulering</a:t>
            </a:r>
          </a:p>
          <a:p>
            <a:pPr marL="800078" lvl="1" indent="-342900">
              <a:buFont typeface="Arial" panose="020B0604020202020204" pitchFamily="34" charset="0"/>
              <a:buChar char="•"/>
            </a:pPr>
            <a:r>
              <a:rPr lang="da-DK" sz="2000" dirty="0"/>
              <a:t>2 – 4 indstillinger</a:t>
            </a:r>
          </a:p>
          <a:p>
            <a:pPr marL="800078" lvl="1" indent="-342900">
              <a:buFont typeface="Arial" panose="020B0604020202020204" pitchFamily="34" charset="0"/>
              <a:buChar char="•"/>
            </a:pPr>
            <a:r>
              <a:rPr lang="da-DK" sz="2000" dirty="0"/>
              <a:t>Trinløst</a:t>
            </a:r>
          </a:p>
          <a:p>
            <a:pPr marL="800078" lvl="1" indent="-342900">
              <a:buFont typeface="Arial" panose="020B0604020202020204" pitchFamily="34" charset="0"/>
              <a:buChar char="•"/>
            </a:pPr>
            <a:endParaRPr lang="da-DK" sz="2000" dirty="0"/>
          </a:p>
          <a:p>
            <a:r>
              <a:rPr lang="da-DK" sz="2000" dirty="0"/>
              <a:t>Styring</a:t>
            </a:r>
          </a:p>
          <a:p>
            <a:pPr marL="800078" lvl="1" indent="-342900">
              <a:buFont typeface="Arial" panose="020B0604020202020204" pitchFamily="34" charset="0"/>
              <a:buChar char="•"/>
            </a:pPr>
            <a:r>
              <a:rPr lang="da-DK" sz="2000" dirty="0"/>
              <a:t>Manuelt på baggrund af kontakt/panel</a:t>
            </a:r>
          </a:p>
          <a:p>
            <a:pPr marL="800078" lvl="1" indent="-342900">
              <a:buFont typeface="Arial" panose="020B0604020202020204" pitchFamily="34" charset="0"/>
              <a:buChar char="•"/>
            </a:pPr>
            <a:r>
              <a:rPr lang="da-DK" sz="2000" dirty="0"/>
              <a:t>Automatisk på baggrund af følere</a:t>
            </a:r>
          </a:p>
          <a:p>
            <a:pPr marL="800078" lvl="1" indent="-342900">
              <a:buFont typeface="Arial" panose="020B0604020202020204" pitchFamily="34" charset="0"/>
              <a:buChar char="•"/>
            </a:pPr>
            <a:endParaRPr lang="da-DK" sz="2000" dirty="0"/>
          </a:p>
          <a:p>
            <a:endParaRPr lang="da-DK" sz="1600" dirty="0"/>
          </a:p>
        </p:txBody>
      </p:sp>
      <p:pic>
        <p:nvPicPr>
          <p:cNvPr id="9" name="Billede 8">
            <a:extLst>
              <a:ext uri="{FF2B5EF4-FFF2-40B4-BE49-F238E27FC236}">
                <a16:creationId xmlns:a16="http://schemas.microsoft.com/office/drawing/2014/main" id="{6188CF94-ED77-3A79-C30B-AF272585A63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514015" y="2485969"/>
            <a:ext cx="696785" cy="989720"/>
          </a:xfrm>
          <a:prstGeom prst="rect">
            <a:avLst/>
          </a:prstGeom>
        </p:spPr>
      </p:pic>
      <p:pic>
        <p:nvPicPr>
          <p:cNvPr id="11" name="Billede 10">
            <a:extLst>
              <a:ext uri="{FF2B5EF4-FFF2-40B4-BE49-F238E27FC236}">
                <a16:creationId xmlns:a16="http://schemas.microsoft.com/office/drawing/2014/main" id="{BC64D0A1-655D-A30C-95F9-7C7CE3174CE7}"/>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383805" y="4004313"/>
            <a:ext cx="1015308" cy="718773"/>
          </a:xfrm>
          <a:prstGeom prst="rect">
            <a:avLst/>
          </a:prstGeom>
        </p:spPr>
      </p:pic>
      <p:pic>
        <p:nvPicPr>
          <p:cNvPr id="13" name="Billede 12">
            <a:extLst>
              <a:ext uri="{FF2B5EF4-FFF2-40B4-BE49-F238E27FC236}">
                <a16:creationId xmlns:a16="http://schemas.microsoft.com/office/drawing/2014/main" id="{102C8568-8918-4170-D87E-ED2E02A07B5D}"/>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9485771" y="5155033"/>
            <a:ext cx="862975" cy="844889"/>
          </a:xfrm>
          <a:prstGeom prst="rect">
            <a:avLst/>
          </a:prstGeom>
        </p:spPr>
      </p:pic>
      <p:graphicFrame>
        <p:nvGraphicFramePr>
          <p:cNvPr id="17" name="Pladsholder til indhold 3">
            <a:extLst>
              <a:ext uri="{FF2B5EF4-FFF2-40B4-BE49-F238E27FC236}">
                <a16:creationId xmlns:a16="http://schemas.microsoft.com/office/drawing/2014/main" id="{6844F8D8-8CD9-CDA0-9852-67512BC6C788}"/>
              </a:ext>
            </a:extLst>
          </p:cNvPr>
          <p:cNvGraphicFramePr>
            <a:graphicFrameLocks/>
          </p:cNvGraphicFramePr>
          <p:nvPr>
            <p:extLst>
              <p:ext uri="{D42A27DB-BD31-4B8C-83A1-F6EECF244321}">
                <p14:modId xmlns:p14="http://schemas.microsoft.com/office/powerpoint/2010/main" val="1450268344"/>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Billede 17">
            <a:extLst>
              <a:ext uri="{FF2B5EF4-FFF2-40B4-BE49-F238E27FC236}">
                <a16:creationId xmlns:a16="http://schemas.microsoft.com/office/drawing/2014/main" id="{475F2959-720E-D2F7-126C-6FE57CE9215C}"/>
              </a:ext>
            </a:extLst>
          </p:cNvPr>
          <p:cNvPicPr>
            <a:picLocks noChangeAspect="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Lst>
          </a:blip>
          <a:stretch>
            <a:fillRect/>
          </a:stretch>
        </p:blipFill>
        <p:spPr>
          <a:xfrm>
            <a:off x="720159" y="1466840"/>
            <a:ext cx="859988" cy="894542"/>
          </a:xfrm>
          <a:prstGeom prst="rect">
            <a:avLst/>
          </a:prstGeom>
        </p:spPr>
      </p:pic>
    </p:spTree>
    <p:extLst>
      <p:ext uri="{BB962C8B-B14F-4D97-AF65-F5344CB8AC3E}">
        <p14:creationId xmlns:p14="http://schemas.microsoft.com/office/powerpoint/2010/main" val="33101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12</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954465" cy="523220"/>
          </a:xfrm>
          <a:prstGeom prst="rect">
            <a:avLst/>
          </a:prstGeom>
          <a:noFill/>
        </p:spPr>
        <p:txBody>
          <a:bodyPr wrap="square" rtlCol="0">
            <a:spAutoFit/>
          </a:bodyPr>
          <a:lstStyle/>
          <a:p>
            <a:r>
              <a:rPr lang="da-DK" sz="2800" dirty="0">
                <a:solidFill>
                  <a:schemeClr val="accent1"/>
                </a:solidFill>
              </a:rPr>
              <a:t>Krav til ventilation - Boliger</a:t>
            </a:r>
          </a:p>
        </p:txBody>
      </p:sp>
      <p:sp>
        <p:nvSpPr>
          <p:cNvPr id="2" name="Tekstfelt 1">
            <a:extLst>
              <a:ext uri="{FF2B5EF4-FFF2-40B4-BE49-F238E27FC236}">
                <a16:creationId xmlns:a16="http://schemas.microsoft.com/office/drawing/2014/main" id="{69FBD5FD-23BB-9BEA-1F1C-2548F0FCCECD}"/>
              </a:ext>
            </a:extLst>
          </p:cNvPr>
          <p:cNvSpPr txBox="1"/>
          <p:nvPr/>
        </p:nvSpPr>
        <p:spPr>
          <a:xfrm>
            <a:off x="670551" y="2393466"/>
            <a:ext cx="9949323" cy="3477875"/>
          </a:xfrm>
          <a:prstGeom prst="rect">
            <a:avLst/>
          </a:prstGeom>
          <a:noFill/>
        </p:spPr>
        <p:txBody>
          <a:bodyPr wrap="square" rtlCol="0">
            <a:spAutoFit/>
          </a:bodyPr>
          <a:lstStyle/>
          <a:p>
            <a:r>
              <a:rPr lang="da-DK" sz="2000" dirty="0"/>
              <a:t>I boliger er der krav om et minimumsluftskifte svarende til </a:t>
            </a:r>
            <a:r>
              <a:rPr lang="da-DK" sz="2000" dirty="0">
                <a:solidFill>
                  <a:srgbClr val="0F4C81"/>
                </a:solidFill>
              </a:rPr>
              <a:t>0,3 l/s pr. m²</a:t>
            </a:r>
            <a:r>
              <a:rPr lang="da-DK" sz="2000" dirty="0"/>
              <a:t>.</a:t>
            </a:r>
          </a:p>
          <a:p>
            <a:r>
              <a:rPr lang="da-DK" sz="2000" dirty="0"/>
              <a:t>Derudover skal der som minimum udsuges </a:t>
            </a:r>
            <a:r>
              <a:rPr lang="da-DK" sz="2000" dirty="0">
                <a:solidFill>
                  <a:srgbClr val="0F4C81"/>
                </a:solidFill>
              </a:rPr>
              <a:t>10 l/s fra toiletrum</a:t>
            </a:r>
            <a:r>
              <a:rPr lang="da-DK" sz="2000" dirty="0"/>
              <a:t>, </a:t>
            </a:r>
            <a:r>
              <a:rPr lang="da-DK" sz="2000" dirty="0">
                <a:solidFill>
                  <a:srgbClr val="0F4C81"/>
                </a:solidFill>
              </a:rPr>
              <a:t>15 l/s i badeværelset </a:t>
            </a:r>
            <a:r>
              <a:rPr lang="da-DK" sz="2000" dirty="0"/>
              <a:t>og </a:t>
            </a:r>
            <a:r>
              <a:rPr lang="da-DK" sz="2000" dirty="0">
                <a:solidFill>
                  <a:srgbClr val="0F4C81"/>
                </a:solidFill>
              </a:rPr>
              <a:t>20 l/s fra køkkener</a:t>
            </a:r>
            <a:r>
              <a:rPr lang="da-DK" sz="2000" dirty="0"/>
              <a:t>. </a:t>
            </a:r>
            <a:r>
              <a:rPr lang="da-DK" sz="2000" dirty="0">
                <a:solidFill>
                  <a:srgbClr val="0F4C81"/>
                </a:solidFill>
              </a:rPr>
              <a:t>Emhætten skal udsuge mindst 120 l/s </a:t>
            </a:r>
            <a:r>
              <a:rPr lang="da-DK" sz="2000" dirty="0"/>
              <a:t>medmindre andet kan eftervises ved brug af korrektionsfaktorer eller </a:t>
            </a:r>
            <a:r>
              <a:rPr lang="da-DK" sz="2000" dirty="0" err="1"/>
              <a:t>emopfangsevne</a:t>
            </a:r>
            <a:r>
              <a:rPr lang="da-DK" sz="2000" dirty="0"/>
              <a:t>.</a:t>
            </a:r>
          </a:p>
          <a:p>
            <a:endParaRPr lang="da-DK" sz="2000" dirty="0"/>
          </a:p>
          <a:p>
            <a:r>
              <a:rPr lang="da-DK" sz="2000" dirty="0"/>
              <a:t>Behovsstyret ventilation er et nyt begreb i Bygningsreglementet, som giver mulighed for at </a:t>
            </a:r>
            <a:r>
              <a:rPr lang="da-DK" sz="2000" dirty="0">
                <a:solidFill>
                  <a:srgbClr val="0F4C81"/>
                </a:solidFill>
              </a:rPr>
              <a:t>reducere grundluftskiftet til 0,15 l/s pr. m²</a:t>
            </a:r>
            <a:r>
              <a:rPr lang="da-DK" sz="2000" dirty="0"/>
              <a:t>, hvis luftkvalitet er tilfredsstillende. Luftkvaliteten kan måles på baggrund af fugt og CO2 og ventilationen skal forøges, hvis der er forøget behov. </a:t>
            </a:r>
          </a:p>
          <a:p>
            <a:endParaRPr lang="da-DK" sz="2000" dirty="0"/>
          </a:p>
          <a:p>
            <a:r>
              <a:rPr lang="da-DK" sz="2000" dirty="0"/>
              <a:t>Nogle forveksler </a:t>
            </a:r>
            <a:r>
              <a:rPr lang="da-DK" sz="2000" dirty="0" err="1"/>
              <a:t>behovstyring</a:t>
            </a:r>
            <a:r>
              <a:rPr lang="da-DK" sz="2000" dirty="0"/>
              <a:t> med muligheden for at undlade indblæsning og i stedet etablere udsugning med friskluftsindtag, men reguleret i forhold til behov.  </a:t>
            </a:r>
          </a:p>
        </p:txBody>
      </p:sp>
      <p:graphicFrame>
        <p:nvGraphicFramePr>
          <p:cNvPr id="3" name="Pladsholder til indhold 3">
            <a:extLst>
              <a:ext uri="{FF2B5EF4-FFF2-40B4-BE49-F238E27FC236}">
                <a16:creationId xmlns:a16="http://schemas.microsoft.com/office/drawing/2014/main" id="{521789EC-EDFC-71B2-8412-DC844CDE60E6}"/>
              </a:ext>
            </a:extLst>
          </p:cNvPr>
          <p:cNvGraphicFramePr>
            <a:graphicFrameLocks/>
          </p:cNvGraphicFramePr>
          <p:nvPr>
            <p:extLst>
              <p:ext uri="{D42A27DB-BD31-4B8C-83A1-F6EECF244321}">
                <p14:modId xmlns:p14="http://schemas.microsoft.com/office/powerpoint/2010/main" val="1529957266"/>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a16="http://schemas.microsoft.com/office/drawing/2014/main" id="{811F1662-DBF9-08CE-8F97-DD13C07C514C}"/>
              </a:ext>
            </a:extLst>
          </p:cNvPr>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670550" y="1456133"/>
            <a:ext cx="973717" cy="982990"/>
          </a:xfrm>
          <a:prstGeom prst="rect">
            <a:avLst/>
          </a:prstGeom>
        </p:spPr>
      </p:pic>
    </p:spTree>
    <p:extLst>
      <p:ext uri="{BB962C8B-B14F-4D97-AF65-F5344CB8AC3E}">
        <p14:creationId xmlns:p14="http://schemas.microsoft.com/office/powerpoint/2010/main" val="205734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13</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954465" cy="523220"/>
          </a:xfrm>
          <a:prstGeom prst="rect">
            <a:avLst/>
          </a:prstGeom>
          <a:noFill/>
        </p:spPr>
        <p:txBody>
          <a:bodyPr wrap="square" rtlCol="0">
            <a:spAutoFit/>
          </a:bodyPr>
          <a:lstStyle/>
          <a:p>
            <a:r>
              <a:rPr lang="da-DK" sz="2800" dirty="0">
                <a:solidFill>
                  <a:schemeClr val="accent1"/>
                </a:solidFill>
              </a:rPr>
              <a:t>Krav til ventilation – Øvrige bygninger</a:t>
            </a:r>
          </a:p>
        </p:txBody>
      </p:sp>
      <p:sp>
        <p:nvSpPr>
          <p:cNvPr id="2" name="Tekstfelt 1">
            <a:extLst>
              <a:ext uri="{FF2B5EF4-FFF2-40B4-BE49-F238E27FC236}">
                <a16:creationId xmlns:a16="http://schemas.microsoft.com/office/drawing/2014/main" id="{69FBD5FD-23BB-9BEA-1F1C-2548F0FCCECD}"/>
              </a:ext>
            </a:extLst>
          </p:cNvPr>
          <p:cNvSpPr txBox="1"/>
          <p:nvPr/>
        </p:nvSpPr>
        <p:spPr>
          <a:xfrm>
            <a:off x="670550" y="2449613"/>
            <a:ext cx="9813759" cy="2246769"/>
          </a:xfrm>
          <a:prstGeom prst="rect">
            <a:avLst/>
          </a:prstGeom>
          <a:noFill/>
        </p:spPr>
        <p:txBody>
          <a:bodyPr wrap="square" rtlCol="0">
            <a:spAutoFit/>
          </a:bodyPr>
          <a:lstStyle/>
          <a:p>
            <a:r>
              <a:rPr lang="da-DK" sz="2000" dirty="0"/>
              <a:t>I skoler og daginstitutioner stilles krav til et maks. CO2 niveau på 1000 ppm. </a:t>
            </a:r>
          </a:p>
          <a:p>
            <a:r>
              <a:rPr lang="da-DK" sz="2000" dirty="0"/>
              <a:t>Ventilationen udføres ofte ved variabel luftydelse på baggrund af CO2 koncentrationen, da behovet i rummene er varierende. </a:t>
            </a:r>
          </a:p>
          <a:p>
            <a:endParaRPr lang="da-DK" sz="2000" dirty="0"/>
          </a:p>
          <a:p>
            <a:r>
              <a:rPr lang="da-DK" sz="2000" dirty="0"/>
              <a:t>I kontorer og øvrige bygninger stiller bygningsreglementet ikke konkrete krav. Her skal ventilationen dimensioneres efter hensyn til rummenes størrelse og anvendelse. </a:t>
            </a:r>
            <a:br>
              <a:rPr lang="da-DK" sz="2000" dirty="0"/>
            </a:br>
            <a:r>
              <a:rPr lang="da-DK" sz="2000" dirty="0"/>
              <a:t>I kontorer styres ventilationen typisk på baggrund af CO2 niveau og evt. også temperatur.</a:t>
            </a:r>
          </a:p>
        </p:txBody>
      </p:sp>
      <p:pic>
        <p:nvPicPr>
          <p:cNvPr id="9" name="Billede 8">
            <a:extLst>
              <a:ext uri="{FF2B5EF4-FFF2-40B4-BE49-F238E27FC236}">
                <a16:creationId xmlns:a16="http://schemas.microsoft.com/office/drawing/2014/main" id="{CFA79DEA-7BDD-5ABF-37C8-C807D445C91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3740" y="1533873"/>
            <a:ext cx="900864" cy="909610"/>
          </a:xfrm>
          <a:prstGeom prst="rect">
            <a:avLst/>
          </a:prstGeom>
        </p:spPr>
      </p:pic>
      <p:graphicFrame>
        <p:nvGraphicFramePr>
          <p:cNvPr id="4" name="Pladsholder til indhold 3">
            <a:extLst>
              <a:ext uri="{FF2B5EF4-FFF2-40B4-BE49-F238E27FC236}">
                <a16:creationId xmlns:a16="http://schemas.microsoft.com/office/drawing/2014/main" id="{07ECDB70-60AD-8AE6-3D2D-3440FC4402A3}"/>
              </a:ext>
            </a:extLst>
          </p:cNvPr>
          <p:cNvGraphicFramePr>
            <a:graphicFrameLocks/>
          </p:cNvGraphicFramePr>
          <p:nvPr>
            <p:extLst>
              <p:ext uri="{D42A27DB-BD31-4B8C-83A1-F6EECF244321}">
                <p14:modId xmlns:p14="http://schemas.microsoft.com/office/powerpoint/2010/main" val="3417468915"/>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2072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14</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7954465" cy="523220"/>
          </a:xfrm>
          <a:prstGeom prst="rect">
            <a:avLst/>
          </a:prstGeom>
          <a:noFill/>
        </p:spPr>
        <p:txBody>
          <a:bodyPr wrap="square" rtlCol="0">
            <a:spAutoFit/>
          </a:bodyPr>
          <a:lstStyle/>
          <a:p>
            <a:r>
              <a:rPr lang="da-DK" sz="2800" dirty="0">
                <a:solidFill>
                  <a:schemeClr val="accent1"/>
                </a:solidFill>
              </a:rPr>
              <a:t>Krav til ventilation – Konsekvens</a:t>
            </a:r>
          </a:p>
        </p:txBody>
      </p:sp>
      <p:sp>
        <p:nvSpPr>
          <p:cNvPr id="2" name="Tekstfelt 1">
            <a:extLst>
              <a:ext uri="{FF2B5EF4-FFF2-40B4-BE49-F238E27FC236}">
                <a16:creationId xmlns:a16="http://schemas.microsoft.com/office/drawing/2014/main" id="{69FBD5FD-23BB-9BEA-1F1C-2548F0FCCECD}"/>
              </a:ext>
            </a:extLst>
          </p:cNvPr>
          <p:cNvSpPr txBox="1"/>
          <p:nvPr/>
        </p:nvSpPr>
        <p:spPr>
          <a:xfrm>
            <a:off x="670550" y="2449613"/>
            <a:ext cx="9813759" cy="4093428"/>
          </a:xfrm>
          <a:prstGeom prst="rect">
            <a:avLst/>
          </a:prstGeom>
          <a:noFill/>
        </p:spPr>
        <p:txBody>
          <a:bodyPr wrap="square" rtlCol="0">
            <a:spAutoFit/>
          </a:bodyPr>
          <a:lstStyle/>
          <a:p>
            <a:r>
              <a:rPr lang="da-DK" sz="2000" dirty="0"/>
              <a:t>Udover krav til luftskifte er der en række krav til ventilationsanlæg, der skal opfyldes:</a:t>
            </a:r>
          </a:p>
          <a:p>
            <a:pPr marL="800078" lvl="1" indent="-342900">
              <a:buFont typeface="Arial" panose="020B0604020202020204" pitchFamily="34" charset="0"/>
              <a:buChar char="•"/>
            </a:pPr>
            <a:r>
              <a:rPr lang="da-DK" sz="2000" dirty="0"/>
              <a:t>Varmegenvinding</a:t>
            </a:r>
          </a:p>
          <a:p>
            <a:pPr marL="800078" lvl="1" indent="-342900">
              <a:buFont typeface="Arial" panose="020B0604020202020204" pitchFamily="34" charset="0"/>
              <a:buChar char="•"/>
            </a:pPr>
            <a:r>
              <a:rPr lang="da-DK" sz="2000" dirty="0"/>
              <a:t>El-forbrug</a:t>
            </a:r>
          </a:p>
          <a:p>
            <a:pPr marL="800078" lvl="1" indent="-342900">
              <a:buFont typeface="Arial" panose="020B0604020202020204" pitchFamily="34" charset="0"/>
              <a:buChar char="•"/>
            </a:pPr>
            <a:r>
              <a:rPr lang="da-DK" sz="2000" dirty="0"/>
              <a:t>Max. støj fra system</a:t>
            </a:r>
          </a:p>
          <a:p>
            <a:pPr marL="800078" lvl="1" indent="-342900">
              <a:buFont typeface="Arial" panose="020B0604020202020204" pitchFamily="34" charset="0"/>
              <a:buChar char="•"/>
            </a:pPr>
            <a:r>
              <a:rPr lang="da-DK" sz="2000" dirty="0"/>
              <a:t>Brandsikring (røgventilering eller spjældsikring)</a:t>
            </a:r>
          </a:p>
          <a:p>
            <a:endParaRPr lang="da-DK" sz="2000" dirty="0"/>
          </a:p>
          <a:p>
            <a:r>
              <a:rPr lang="da-DK" sz="2000" dirty="0"/>
              <a:t>Alle disse krav har væsentlige konsekvenser for:</a:t>
            </a:r>
          </a:p>
          <a:p>
            <a:pPr marL="800078" lvl="1" indent="-342900">
              <a:buFont typeface="Arial" panose="020B0604020202020204" pitchFamily="34" charset="0"/>
              <a:buChar char="•"/>
            </a:pPr>
            <a:r>
              <a:rPr lang="da-DK" sz="2000" dirty="0"/>
              <a:t>Kanalstørrelser og dermed pladskrav</a:t>
            </a:r>
          </a:p>
          <a:p>
            <a:pPr marL="800078" lvl="1" indent="-342900">
              <a:buFont typeface="Arial" panose="020B0604020202020204" pitchFamily="34" charset="0"/>
              <a:buChar char="•"/>
            </a:pPr>
            <a:r>
              <a:rPr lang="da-DK" sz="2000" dirty="0"/>
              <a:t>Anlægsøkonomien</a:t>
            </a:r>
          </a:p>
          <a:p>
            <a:pPr marL="800078" lvl="1" indent="-342900">
              <a:buFont typeface="Arial" panose="020B0604020202020204" pitchFamily="34" charset="0"/>
              <a:buChar char="•"/>
            </a:pPr>
            <a:r>
              <a:rPr lang="da-DK" sz="2000" dirty="0"/>
              <a:t>Driften</a:t>
            </a:r>
          </a:p>
          <a:p>
            <a:pPr lvl="1"/>
            <a:endParaRPr lang="da-DK" sz="2000" dirty="0"/>
          </a:p>
          <a:p>
            <a:pPr lvl="1"/>
            <a:endParaRPr lang="da-DK" sz="2000" dirty="0"/>
          </a:p>
          <a:p>
            <a:endParaRPr lang="da-DK" sz="2000" dirty="0"/>
          </a:p>
        </p:txBody>
      </p:sp>
      <p:pic>
        <p:nvPicPr>
          <p:cNvPr id="9" name="Billede 8">
            <a:extLst>
              <a:ext uri="{FF2B5EF4-FFF2-40B4-BE49-F238E27FC236}">
                <a16:creationId xmlns:a16="http://schemas.microsoft.com/office/drawing/2014/main" id="{CFA79DEA-7BDD-5ABF-37C8-C807D445C91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3740" y="1533873"/>
            <a:ext cx="900864" cy="909610"/>
          </a:xfrm>
          <a:prstGeom prst="rect">
            <a:avLst/>
          </a:prstGeom>
        </p:spPr>
      </p:pic>
      <p:graphicFrame>
        <p:nvGraphicFramePr>
          <p:cNvPr id="4" name="Pladsholder til indhold 3">
            <a:extLst>
              <a:ext uri="{FF2B5EF4-FFF2-40B4-BE49-F238E27FC236}">
                <a16:creationId xmlns:a16="http://schemas.microsoft.com/office/drawing/2014/main" id="{07ECDB70-60AD-8AE6-3D2D-3440FC4402A3}"/>
              </a:ext>
            </a:extLst>
          </p:cNvPr>
          <p:cNvGraphicFramePr>
            <a:graphicFrameLocks/>
          </p:cNvGraphicFramePr>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3567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59469" y="1602547"/>
            <a:ext cx="9813757" cy="4247313"/>
          </a:xfrm>
          <a:prstGeom prst="rect">
            <a:avLst/>
          </a:prstGeom>
        </p:spPr>
        <p:txBody>
          <a:bodyPr wrap="square" lIns="91436" tIns="45718" rIns="91436" bIns="45718">
            <a:spAutoFit/>
          </a:bodyPr>
          <a:lstStyle/>
          <a:p>
            <a:r>
              <a:rPr lang="da-DK" sz="2000" dirty="0"/>
              <a:t>Det er min erfaring, at der ikke er én rigtig løsning, der gælder alle steder. </a:t>
            </a:r>
          </a:p>
          <a:p>
            <a:endParaRPr lang="da-DK" sz="2000" dirty="0"/>
          </a:p>
          <a:p>
            <a:r>
              <a:rPr lang="da-DK" sz="2000" dirty="0"/>
              <a:t>For hvert projekt er der forskellige forhold, der skal medtages i valget af ventilationsløsning:</a:t>
            </a:r>
          </a:p>
          <a:p>
            <a:pPr marL="800078" lvl="1" indent="-342900">
              <a:buFont typeface="Arial" panose="020B0604020202020204" pitchFamily="34" charset="0"/>
              <a:buChar char="•"/>
            </a:pPr>
            <a:r>
              <a:rPr lang="da-DK" sz="2000" dirty="0"/>
              <a:t>Bygningens udformning og indretning</a:t>
            </a:r>
          </a:p>
          <a:p>
            <a:pPr marL="800078" lvl="1" indent="-342900">
              <a:buFont typeface="Arial" panose="020B0604020202020204" pitchFamily="34" charset="0"/>
              <a:buChar char="•"/>
            </a:pPr>
            <a:r>
              <a:rPr lang="da-DK" sz="2000" dirty="0"/>
              <a:t>Hvem drifter bygningen</a:t>
            </a:r>
          </a:p>
          <a:p>
            <a:pPr marL="800078" lvl="1" indent="-342900">
              <a:buFont typeface="Arial" panose="020B0604020202020204" pitchFamily="34" charset="0"/>
              <a:buChar char="•"/>
            </a:pPr>
            <a:r>
              <a:rPr lang="da-DK" sz="2000" dirty="0"/>
              <a:t>Beboer-/brugersammensætning</a:t>
            </a:r>
          </a:p>
          <a:p>
            <a:endParaRPr lang="da-DK" sz="2000" dirty="0"/>
          </a:p>
          <a:p>
            <a:r>
              <a:rPr lang="da-DK" sz="2000" dirty="0"/>
              <a:t>Derudover er der nogle krav og rammer, der skal overholdes:</a:t>
            </a:r>
          </a:p>
          <a:p>
            <a:pPr marL="800078" lvl="1" indent="-342900">
              <a:buFont typeface="Arial" panose="020B0604020202020204" pitchFamily="34" charset="0"/>
              <a:buChar char="•"/>
            </a:pPr>
            <a:r>
              <a:rPr lang="da-DK" sz="2000" dirty="0"/>
              <a:t>Økonomi</a:t>
            </a:r>
          </a:p>
          <a:p>
            <a:pPr marL="800078" lvl="1" indent="-342900">
              <a:buFont typeface="Arial" panose="020B0604020202020204" pitchFamily="34" charset="0"/>
              <a:buChar char="•"/>
            </a:pPr>
            <a:r>
              <a:rPr lang="da-DK" sz="2000" dirty="0"/>
              <a:t>Energiforbrug</a:t>
            </a:r>
          </a:p>
          <a:p>
            <a:pPr marL="800078" lvl="1" indent="-342900">
              <a:buFont typeface="Arial" panose="020B0604020202020204" pitchFamily="34" charset="0"/>
              <a:buChar char="•"/>
            </a:pPr>
            <a:r>
              <a:rPr lang="da-DK" sz="2000" dirty="0"/>
              <a:t>Komfort</a:t>
            </a:r>
          </a:p>
          <a:p>
            <a:pPr>
              <a:lnSpc>
                <a:spcPct val="150000"/>
              </a:lnSpc>
            </a:pPr>
            <a:endParaRPr lang="da-DK" sz="2000" dirty="0"/>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15</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523220"/>
          </a:xfrm>
          <a:prstGeom prst="rect">
            <a:avLst/>
          </a:prstGeom>
          <a:noFill/>
        </p:spPr>
        <p:txBody>
          <a:bodyPr wrap="square" rtlCol="0">
            <a:spAutoFit/>
          </a:bodyPr>
          <a:lstStyle/>
          <a:p>
            <a:r>
              <a:rPr lang="da-DK" sz="2800" dirty="0">
                <a:solidFill>
                  <a:schemeClr val="accent1"/>
                </a:solidFill>
              </a:rPr>
              <a:t>Den rigtige løsning</a:t>
            </a:r>
          </a:p>
        </p:txBody>
      </p:sp>
      <p:graphicFrame>
        <p:nvGraphicFramePr>
          <p:cNvPr id="2" name="Pladsholder til indhold 3">
            <a:extLst>
              <a:ext uri="{FF2B5EF4-FFF2-40B4-BE49-F238E27FC236}">
                <a16:creationId xmlns:a16="http://schemas.microsoft.com/office/drawing/2014/main" id="{7115CFA6-BD7F-3866-28C3-C0DC5A9EF225}"/>
              </a:ext>
            </a:extLst>
          </p:cNvPr>
          <p:cNvGraphicFramePr>
            <a:graphicFrameLocks/>
          </p:cNvGraphicFramePr>
          <p:nvPr>
            <p:extLst>
              <p:ext uri="{D42A27DB-BD31-4B8C-83A1-F6EECF244321}">
                <p14:modId xmlns:p14="http://schemas.microsoft.com/office/powerpoint/2010/main" val="3746734710"/>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10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1920148"/>
            <a:ext cx="9813758" cy="3631759"/>
          </a:xfrm>
          <a:prstGeom prst="rect">
            <a:avLst/>
          </a:prstGeom>
        </p:spPr>
        <p:txBody>
          <a:bodyPr wrap="square" lIns="91436" tIns="45718" rIns="91436" bIns="45718">
            <a:spAutoFit/>
          </a:bodyPr>
          <a:lstStyle/>
          <a:p>
            <a:r>
              <a:rPr lang="da-DK" sz="2000" dirty="0"/>
              <a:t>Der stilles større krav til vores boliger og øvrige bygninger:</a:t>
            </a:r>
          </a:p>
          <a:p>
            <a:pPr marL="342900" indent="-342900">
              <a:buFont typeface="Arial" panose="020B0604020202020204" pitchFamily="34" charset="0"/>
              <a:buChar char="•"/>
            </a:pPr>
            <a:r>
              <a:rPr lang="da-DK" sz="2000" dirty="0"/>
              <a:t>Sundere boliger/bedre indeklima</a:t>
            </a:r>
          </a:p>
          <a:p>
            <a:pPr marL="342900" indent="-342900">
              <a:buFont typeface="Arial" panose="020B0604020202020204" pitchFamily="34" charset="0"/>
              <a:buChar char="•"/>
            </a:pPr>
            <a:r>
              <a:rPr lang="da-DK" sz="2000" dirty="0"/>
              <a:t>Reducere energiforbruget</a:t>
            </a:r>
          </a:p>
          <a:p>
            <a:pPr marL="342900" indent="-342900">
              <a:buFont typeface="Arial" panose="020B0604020202020204" pitchFamily="34" charset="0"/>
              <a:buChar char="•"/>
            </a:pPr>
            <a:r>
              <a:rPr lang="da-DK" sz="2000" dirty="0"/>
              <a:t>Reduceret driftsøkonomi</a:t>
            </a:r>
          </a:p>
          <a:p>
            <a:pPr marL="342900" indent="-342900">
              <a:buFont typeface="Arial" panose="020B0604020202020204" pitchFamily="34" charset="0"/>
              <a:buChar char="•"/>
            </a:pPr>
            <a:r>
              <a:rPr lang="da-DK" sz="2000" dirty="0"/>
              <a:t>Reducerede gener for beboerne (pladsforhold og støj)</a:t>
            </a:r>
          </a:p>
          <a:p>
            <a:pPr marL="342900" indent="-342900">
              <a:buFont typeface="Arial" panose="020B0604020202020204" pitchFamily="34" charset="0"/>
              <a:buChar char="•"/>
            </a:pPr>
            <a:r>
              <a:rPr lang="da-DK" sz="2000" dirty="0"/>
              <a:t>Høj fleksibilitet til fremtidige ønsker</a:t>
            </a:r>
          </a:p>
          <a:p>
            <a:pPr>
              <a:lnSpc>
                <a:spcPct val="150000"/>
              </a:lnSpc>
            </a:pPr>
            <a:endParaRPr lang="da-DK" sz="2000" dirty="0"/>
          </a:p>
          <a:p>
            <a:r>
              <a:rPr lang="da-DK" sz="2000" dirty="0"/>
              <a:t>Hvor bør vi ende? </a:t>
            </a:r>
          </a:p>
          <a:p>
            <a:r>
              <a:rPr lang="da-DK" sz="2000" dirty="0"/>
              <a:t>Balancerede løsninger, der hverken er for ”tunge” økonomisk, teknisk og driftsmæssigt.</a:t>
            </a:r>
          </a:p>
          <a:p>
            <a:endParaRPr lang="da-DK" sz="2000" dirty="0"/>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16</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711427" cy="830997"/>
          </a:xfrm>
          <a:prstGeom prst="rect">
            <a:avLst/>
          </a:prstGeom>
          <a:noFill/>
        </p:spPr>
        <p:txBody>
          <a:bodyPr wrap="square" rtlCol="0">
            <a:spAutoFit/>
          </a:bodyPr>
          <a:lstStyle/>
          <a:p>
            <a:r>
              <a:rPr lang="da-DK" sz="2800" dirty="0">
                <a:solidFill>
                  <a:schemeClr val="accent1"/>
                </a:solidFill>
              </a:rPr>
              <a:t>Den rigtige løsning</a:t>
            </a:r>
            <a:br>
              <a:rPr lang="da-DK" sz="2800" dirty="0">
                <a:solidFill>
                  <a:schemeClr val="accent1"/>
                </a:solidFill>
              </a:rPr>
            </a:br>
            <a:r>
              <a:rPr lang="da-DK" sz="2000" dirty="0">
                <a:solidFill>
                  <a:schemeClr val="accent1"/>
                </a:solidFill>
              </a:rPr>
              <a:t>Hvordan har fokus overordnet bevæget sig?</a:t>
            </a:r>
          </a:p>
        </p:txBody>
      </p:sp>
      <p:graphicFrame>
        <p:nvGraphicFramePr>
          <p:cNvPr id="2" name="Pladsholder til indhold 3">
            <a:extLst>
              <a:ext uri="{FF2B5EF4-FFF2-40B4-BE49-F238E27FC236}">
                <a16:creationId xmlns:a16="http://schemas.microsoft.com/office/drawing/2014/main" id="{0774E3BB-5884-360F-EA68-F714AC757E90}"/>
              </a:ext>
            </a:extLst>
          </p:cNvPr>
          <p:cNvGraphicFramePr>
            <a:graphicFrameLocks/>
          </p:cNvGraphicFramePr>
          <p:nvPr>
            <p:extLst>
              <p:ext uri="{D42A27DB-BD31-4B8C-83A1-F6EECF244321}">
                <p14:modId xmlns:p14="http://schemas.microsoft.com/office/powerpoint/2010/main" val="576409153"/>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58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1695560"/>
            <a:ext cx="8196482" cy="1323435"/>
          </a:xfrm>
          <a:prstGeom prst="rect">
            <a:avLst/>
          </a:prstGeom>
        </p:spPr>
        <p:txBody>
          <a:bodyPr wrap="square" lIns="91436" tIns="45718" rIns="91436" bIns="45718">
            <a:spAutoFit/>
          </a:bodyPr>
          <a:lstStyle/>
          <a:p>
            <a:pPr>
              <a:lnSpc>
                <a:spcPct val="150000"/>
              </a:lnSpc>
            </a:pPr>
            <a:endParaRPr lang="da-DK" sz="2000" dirty="0"/>
          </a:p>
          <a:p>
            <a:pPr>
              <a:lnSpc>
                <a:spcPct val="150000"/>
              </a:lnSpc>
            </a:pPr>
            <a:endParaRPr lang="da-DK" sz="2000" dirty="0"/>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17</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711427" cy="830997"/>
          </a:xfrm>
          <a:prstGeom prst="rect">
            <a:avLst/>
          </a:prstGeom>
          <a:noFill/>
        </p:spPr>
        <p:txBody>
          <a:bodyPr wrap="square" rtlCol="0">
            <a:spAutoFit/>
          </a:bodyPr>
          <a:lstStyle/>
          <a:p>
            <a:r>
              <a:rPr lang="da-DK" sz="2800" dirty="0">
                <a:solidFill>
                  <a:schemeClr val="accent1"/>
                </a:solidFill>
              </a:rPr>
              <a:t>Den rigtige løsning</a:t>
            </a:r>
            <a:br>
              <a:rPr lang="da-DK" sz="3600" dirty="0">
                <a:solidFill>
                  <a:schemeClr val="accent1"/>
                </a:solidFill>
              </a:rPr>
            </a:br>
            <a:r>
              <a:rPr lang="da-DK" sz="2000" dirty="0">
                <a:solidFill>
                  <a:schemeClr val="accent1"/>
                </a:solidFill>
              </a:rPr>
              <a:t>Hvordan har fokus overordnet bevæget sig?</a:t>
            </a:r>
          </a:p>
        </p:txBody>
      </p:sp>
      <p:sp>
        <p:nvSpPr>
          <p:cNvPr id="2" name="Tekstfelt 1">
            <a:extLst>
              <a:ext uri="{FF2B5EF4-FFF2-40B4-BE49-F238E27FC236}">
                <a16:creationId xmlns:a16="http://schemas.microsoft.com/office/drawing/2014/main" id="{8AF95172-AFD2-756C-4DC9-011E0C0AEDAE}"/>
              </a:ext>
            </a:extLst>
          </p:cNvPr>
          <p:cNvSpPr txBox="1"/>
          <p:nvPr/>
        </p:nvSpPr>
        <p:spPr>
          <a:xfrm>
            <a:off x="670550" y="2011303"/>
            <a:ext cx="9624819" cy="677108"/>
          </a:xfrm>
          <a:prstGeom prst="rect">
            <a:avLst/>
          </a:prstGeom>
          <a:noFill/>
        </p:spPr>
        <p:txBody>
          <a:bodyPr wrap="square" rtlCol="0">
            <a:spAutoFit/>
          </a:bodyPr>
          <a:lstStyle/>
          <a:p>
            <a:endParaRPr lang="da-DK" dirty="0"/>
          </a:p>
          <a:p>
            <a:endParaRPr lang="da-DK" dirty="0"/>
          </a:p>
        </p:txBody>
      </p:sp>
      <p:graphicFrame>
        <p:nvGraphicFramePr>
          <p:cNvPr id="4" name="Pladsholder til indhold 3">
            <a:extLst>
              <a:ext uri="{FF2B5EF4-FFF2-40B4-BE49-F238E27FC236}">
                <a16:creationId xmlns:a16="http://schemas.microsoft.com/office/drawing/2014/main" id="{4A546E7A-E229-6D7C-A6D3-491F40EEF839}"/>
              </a:ext>
            </a:extLst>
          </p:cNvPr>
          <p:cNvGraphicFramePr>
            <a:graphicFrameLocks/>
          </p:cNvGraphicFramePr>
          <p:nvPr>
            <p:extLst>
              <p:ext uri="{D42A27DB-BD31-4B8C-83A1-F6EECF244321}">
                <p14:modId xmlns:p14="http://schemas.microsoft.com/office/powerpoint/2010/main" val="2905177687"/>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Ventilation i enfamiliehuse - Eksempelsamling">
            <a:extLst>
              <a:ext uri="{FF2B5EF4-FFF2-40B4-BE49-F238E27FC236}">
                <a16:creationId xmlns:a16="http://schemas.microsoft.com/office/drawing/2014/main" id="{DE00F896-86C6-78AF-2935-0C31D82E22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626" y="2804690"/>
            <a:ext cx="2434330" cy="2020494"/>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EC7D6802-25C9-60DD-200E-C7FE2C5E76FA}"/>
              </a:ext>
            </a:extLst>
          </p:cNvPr>
          <p:cNvSpPr txBox="1"/>
          <p:nvPr/>
        </p:nvSpPr>
        <p:spPr>
          <a:xfrm>
            <a:off x="1522733" y="4713990"/>
            <a:ext cx="890115" cy="384721"/>
          </a:xfrm>
          <a:prstGeom prst="rect">
            <a:avLst/>
          </a:prstGeom>
          <a:noFill/>
        </p:spPr>
        <p:txBody>
          <a:bodyPr wrap="square" rtlCol="0">
            <a:spAutoFit/>
          </a:bodyPr>
          <a:lstStyle/>
          <a:p>
            <a:r>
              <a:rPr lang="da-DK" i="1" dirty="0">
                <a:solidFill>
                  <a:srgbClr val="0F4C81"/>
                </a:solidFill>
              </a:rPr>
              <a:t>Fortid</a:t>
            </a:r>
          </a:p>
        </p:txBody>
      </p:sp>
      <p:sp>
        <p:nvSpPr>
          <p:cNvPr id="8" name="Pil: højre 7">
            <a:extLst>
              <a:ext uri="{FF2B5EF4-FFF2-40B4-BE49-F238E27FC236}">
                <a16:creationId xmlns:a16="http://schemas.microsoft.com/office/drawing/2014/main" id="{767C2C24-3121-F88F-DF42-1FB5ABA2FCCE}"/>
              </a:ext>
            </a:extLst>
          </p:cNvPr>
          <p:cNvSpPr/>
          <p:nvPr/>
        </p:nvSpPr>
        <p:spPr>
          <a:xfrm>
            <a:off x="8337508" y="4117025"/>
            <a:ext cx="794085" cy="296779"/>
          </a:xfrm>
          <a:prstGeom prst="rightArrow">
            <a:avLst/>
          </a:prstGeom>
          <a:solidFill>
            <a:srgbClr val="0F4C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3F44A678-60FF-E2EA-6129-2F6B3C565A11}"/>
              </a:ext>
            </a:extLst>
          </p:cNvPr>
          <p:cNvSpPr txBox="1"/>
          <p:nvPr/>
        </p:nvSpPr>
        <p:spPr>
          <a:xfrm>
            <a:off x="4807897" y="4713989"/>
            <a:ext cx="890115" cy="384721"/>
          </a:xfrm>
          <a:prstGeom prst="rect">
            <a:avLst/>
          </a:prstGeom>
          <a:noFill/>
        </p:spPr>
        <p:txBody>
          <a:bodyPr wrap="square" rtlCol="0">
            <a:spAutoFit/>
          </a:bodyPr>
          <a:lstStyle/>
          <a:p>
            <a:r>
              <a:rPr lang="da-DK" i="1" dirty="0">
                <a:solidFill>
                  <a:srgbClr val="0F4C81"/>
                </a:solidFill>
              </a:rPr>
              <a:t>Nutid</a:t>
            </a:r>
          </a:p>
        </p:txBody>
      </p:sp>
      <p:sp>
        <p:nvSpPr>
          <p:cNvPr id="11" name="Tekstfelt 10">
            <a:extLst>
              <a:ext uri="{FF2B5EF4-FFF2-40B4-BE49-F238E27FC236}">
                <a16:creationId xmlns:a16="http://schemas.microsoft.com/office/drawing/2014/main" id="{F13EE253-8CA9-2938-798F-54AED0125E29}"/>
              </a:ext>
            </a:extLst>
          </p:cNvPr>
          <p:cNvSpPr txBox="1"/>
          <p:nvPr/>
        </p:nvSpPr>
        <p:spPr>
          <a:xfrm>
            <a:off x="9262545" y="4632823"/>
            <a:ext cx="1163825" cy="384721"/>
          </a:xfrm>
          <a:prstGeom prst="rect">
            <a:avLst/>
          </a:prstGeom>
          <a:noFill/>
        </p:spPr>
        <p:txBody>
          <a:bodyPr wrap="square" rtlCol="0">
            <a:spAutoFit/>
          </a:bodyPr>
          <a:lstStyle/>
          <a:p>
            <a:r>
              <a:rPr lang="da-DK" i="1" dirty="0">
                <a:solidFill>
                  <a:srgbClr val="0F4C81"/>
                </a:solidFill>
              </a:rPr>
              <a:t>Fremtid</a:t>
            </a:r>
          </a:p>
        </p:txBody>
      </p:sp>
      <p:sp>
        <p:nvSpPr>
          <p:cNvPr id="12" name="Tekstfelt 11">
            <a:extLst>
              <a:ext uri="{FF2B5EF4-FFF2-40B4-BE49-F238E27FC236}">
                <a16:creationId xmlns:a16="http://schemas.microsoft.com/office/drawing/2014/main" id="{D542BC60-42A0-1274-A614-8706187605F2}"/>
              </a:ext>
            </a:extLst>
          </p:cNvPr>
          <p:cNvSpPr txBox="1"/>
          <p:nvPr/>
        </p:nvSpPr>
        <p:spPr>
          <a:xfrm>
            <a:off x="9122707" y="4026887"/>
            <a:ext cx="1848007" cy="477054"/>
          </a:xfrm>
          <a:prstGeom prst="rect">
            <a:avLst/>
          </a:prstGeom>
          <a:noFill/>
        </p:spPr>
        <p:txBody>
          <a:bodyPr wrap="square" rtlCol="0">
            <a:spAutoFit/>
          </a:bodyPr>
          <a:lstStyle/>
          <a:p>
            <a:r>
              <a:rPr lang="da-DK" sz="2500" b="1" dirty="0">
                <a:solidFill>
                  <a:srgbClr val="0F4C81"/>
                </a:solidFill>
              </a:rPr>
              <a:t>Mellemvej?</a:t>
            </a:r>
          </a:p>
        </p:txBody>
      </p:sp>
      <p:pic>
        <p:nvPicPr>
          <p:cNvPr id="13" name="Billede 12">
            <a:extLst>
              <a:ext uri="{FF2B5EF4-FFF2-40B4-BE49-F238E27FC236}">
                <a16:creationId xmlns:a16="http://schemas.microsoft.com/office/drawing/2014/main" id="{54B5A361-6E8D-238A-341E-3E9EDDA54ABD}"/>
              </a:ext>
            </a:extLst>
          </p:cNvPr>
          <p:cNvPicPr>
            <a:picLocks noChangeAspect="1"/>
          </p:cNvPicPr>
          <p:nvPr/>
        </p:nvPicPr>
        <p:blipFill>
          <a:blip r:embed="rId9"/>
          <a:stretch>
            <a:fillRect/>
          </a:stretch>
        </p:blipFill>
        <p:spPr>
          <a:xfrm>
            <a:off x="3838612" y="2804691"/>
            <a:ext cx="4339627" cy="1949404"/>
          </a:xfrm>
          <a:prstGeom prst="rect">
            <a:avLst/>
          </a:prstGeom>
        </p:spPr>
      </p:pic>
    </p:spTree>
    <p:extLst>
      <p:ext uri="{BB962C8B-B14F-4D97-AF65-F5344CB8AC3E}">
        <p14:creationId xmlns:p14="http://schemas.microsoft.com/office/powerpoint/2010/main" val="131922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18</a:t>
            </a:fld>
            <a:endParaRPr lang="da-DK" sz="1800" b="1" dirty="0">
              <a:ea typeface="Verdana" panose="020B0604030504040204" pitchFamily="34" charset="0"/>
              <a:cs typeface="Calibri" panose="020F0502020204030204" pitchFamily="34" charset="0"/>
            </a:endParaRPr>
          </a:p>
        </p:txBody>
      </p:sp>
      <p:sp>
        <p:nvSpPr>
          <p:cNvPr id="4" name="Tekstfelt 3">
            <a:extLst>
              <a:ext uri="{FF2B5EF4-FFF2-40B4-BE49-F238E27FC236}">
                <a16:creationId xmlns:a16="http://schemas.microsoft.com/office/drawing/2014/main" id="{2F9FFA76-B6ED-A12E-1448-3D445B94A8DE}"/>
              </a:ext>
            </a:extLst>
          </p:cNvPr>
          <p:cNvSpPr txBox="1"/>
          <p:nvPr/>
        </p:nvSpPr>
        <p:spPr>
          <a:xfrm>
            <a:off x="670550" y="1010653"/>
            <a:ext cx="7711427" cy="523220"/>
          </a:xfrm>
          <a:prstGeom prst="rect">
            <a:avLst/>
          </a:prstGeom>
          <a:noFill/>
        </p:spPr>
        <p:txBody>
          <a:bodyPr wrap="square" rtlCol="0">
            <a:spAutoFit/>
          </a:bodyPr>
          <a:lstStyle/>
          <a:p>
            <a:r>
              <a:rPr lang="da-DK" sz="2800" dirty="0">
                <a:solidFill>
                  <a:schemeClr val="accent1"/>
                </a:solidFill>
              </a:rPr>
              <a:t>Drifts- og opmærksomhedspunkter</a:t>
            </a:r>
          </a:p>
        </p:txBody>
      </p:sp>
      <p:graphicFrame>
        <p:nvGraphicFramePr>
          <p:cNvPr id="3" name="Pladsholder til indhold 3">
            <a:extLst>
              <a:ext uri="{FF2B5EF4-FFF2-40B4-BE49-F238E27FC236}">
                <a16:creationId xmlns:a16="http://schemas.microsoft.com/office/drawing/2014/main" id="{932D3AEE-0F82-113C-3830-2BD430BDAEC2}"/>
              </a:ext>
            </a:extLst>
          </p:cNvPr>
          <p:cNvGraphicFramePr>
            <a:graphicFrameLocks/>
          </p:cNvGraphicFramePr>
          <p:nvPr>
            <p:extLst>
              <p:ext uri="{D42A27DB-BD31-4B8C-83A1-F6EECF244321}">
                <p14:modId xmlns:p14="http://schemas.microsoft.com/office/powerpoint/2010/main" val="2616005461"/>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ktangel 9">
            <a:extLst>
              <a:ext uri="{FF2B5EF4-FFF2-40B4-BE49-F238E27FC236}">
                <a16:creationId xmlns:a16="http://schemas.microsoft.com/office/drawing/2014/main" id="{6EED121A-B024-1F06-A476-3885F0BEBA8F}"/>
              </a:ext>
            </a:extLst>
          </p:cNvPr>
          <p:cNvSpPr/>
          <p:nvPr/>
        </p:nvSpPr>
        <p:spPr>
          <a:xfrm>
            <a:off x="670549" y="1689332"/>
            <a:ext cx="10151573" cy="5016754"/>
          </a:xfrm>
          <a:prstGeom prst="rect">
            <a:avLst/>
          </a:prstGeom>
        </p:spPr>
        <p:txBody>
          <a:bodyPr wrap="square" lIns="91436" tIns="45718" rIns="91436" bIns="45718">
            <a:spAutoFit/>
          </a:bodyPr>
          <a:lstStyle/>
          <a:p>
            <a:r>
              <a:rPr lang="da-DK" sz="2000" dirty="0"/>
              <a:t>Sørg for at lave en serviceaftale på ventilationsanlæg, så der gennemføres service 1 gang årligt. </a:t>
            </a:r>
          </a:p>
          <a:p>
            <a:endParaRPr lang="da-DK" sz="2000" dirty="0"/>
          </a:p>
          <a:p>
            <a:r>
              <a:rPr lang="da-DK" sz="2000" dirty="0"/>
              <a:t>Følgende øvrige driftsarbejder skal påregnes:</a:t>
            </a:r>
          </a:p>
          <a:p>
            <a:pPr marL="800078" lvl="1" indent="-342900">
              <a:buFont typeface="Arial" panose="020B0604020202020204" pitchFamily="34" charset="0"/>
              <a:buChar char="•"/>
            </a:pPr>
            <a:r>
              <a:rPr lang="da-DK" sz="2000" dirty="0"/>
              <a:t>Udskiftning af filtre 2 gange årligt</a:t>
            </a:r>
          </a:p>
          <a:p>
            <a:pPr marL="800078" lvl="1" indent="-342900">
              <a:buFont typeface="Arial" panose="020B0604020202020204" pitchFamily="34" charset="0"/>
              <a:buChar char="•"/>
            </a:pPr>
            <a:r>
              <a:rPr lang="da-DK" sz="2000" dirty="0"/>
              <a:t>Rensning af kanaler hvert 5 – 10 år (afhængigt af betjeningsområder). </a:t>
            </a:r>
          </a:p>
          <a:p>
            <a:endParaRPr lang="da-DK" sz="2000" dirty="0"/>
          </a:p>
          <a:p>
            <a:r>
              <a:rPr lang="da-DK" sz="2000" dirty="0"/>
              <a:t>Ventilationsanlæg skal overvåges:</a:t>
            </a:r>
          </a:p>
          <a:p>
            <a:pPr marL="800078" lvl="1" indent="-342900">
              <a:buFont typeface="Arial" panose="020B0604020202020204" pitchFamily="34" charset="0"/>
              <a:buChar char="•"/>
            </a:pPr>
            <a:r>
              <a:rPr lang="da-DK" sz="2000" dirty="0"/>
              <a:t>Styreboks på anlæg</a:t>
            </a:r>
          </a:p>
          <a:p>
            <a:pPr marL="800078" lvl="1" indent="-342900">
              <a:buFont typeface="Arial" panose="020B0604020202020204" pitchFamily="34" charset="0"/>
              <a:buChar char="•"/>
            </a:pPr>
            <a:r>
              <a:rPr lang="da-DK" sz="2000" dirty="0"/>
              <a:t>Via CTS eller online-system</a:t>
            </a:r>
          </a:p>
          <a:p>
            <a:endParaRPr lang="da-DK" sz="2000" dirty="0"/>
          </a:p>
          <a:p>
            <a:r>
              <a:rPr lang="da-DK" sz="2000" dirty="0"/>
              <a:t>Hvad skal der holdes øje med:</a:t>
            </a:r>
          </a:p>
          <a:p>
            <a:pPr marL="800078" lvl="1" indent="-342900">
              <a:buFont typeface="Arial" panose="020B0604020202020204" pitchFamily="34" charset="0"/>
              <a:buChar char="•"/>
            </a:pPr>
            <a:r>
              <a:rPr lang="da-DK" sz="2000" dirty="0"/>
              <a:t>At de er i drift</a:t>
            </a:r>
          </a:p>
          <a:p>
            <a:pPr marL="800078" lvl="1" indent="-342900">
              <a:buFont typeface="Arial" panose="020B0604020202020204" pitchFamily="34" charset="0"/>
              <a:buChar char="•"/>
            </a:pPr>
            <a:r>
              <a:rPr lang="da-DK" sz="2000" dirty="0"/>
              <a:t>Tryktab over filteret (der bør være en filtervagt)</a:t>
            </a:r>
          </a:p>
          <a:p>
            <a:pPr marL="800078" lvl="1" indent="-342900">
              <a:buFont typeface="Arial" panose="020B0604020202020204" pitchFamily="34" charset="0"/>
              <a:buChar char="•"/>
            </a:pPr>
            <a:r>
              <a:rPr lang="da-DK" sz="2000" dirty="0"/>
              <a:t>Eventuel brandsikring kører uden fejl</a:t>
            </a:r>
          </a:p>
          <a:p>
            <a:endParaRPr lang="da-DK" sz="2000" dirty="0"/>
          </a:p>
          <a:p>
            <a:endParaRPr lang="da-DK" sz="2000" dirty="0"/>
          </a:p>
        </p:txBody>
      </p:sp>
    </p:spTree>
    <p:extLst>
      <p:ext uri="{BB962C8B-B14F-4D97-AF65-F5344CB8AC3E}">
        <p14:creationId xmlns:p14="http://schemas.microsoft.com/office/powerpoint/2010/main" val="426127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19</a:t>
            </a:fld>
            <a:endParaRPr lang="da-DK" sz="1800" b="1" dirty="0">
              <a:ea typeface="Verdana" panose="020B0604030504040204" pitchFamily="34" charset="0"/>
              <a:cs typeface="Calibri" panose="020F0502020204030204" pitchFamily="34" charset="0"/>
            </a:endParaRPr>
          </a:p>
        </p:txBody>
      </p:sp>
      <p:sp>
        <p:nvSpPr>
          <p:cNvPr id="4" name="Tekstfelt 3">
            <a:extLst>
              <a:ext uri="{FF2B5EF4-FFF2-40B4-BE49-F238E27FC236}">
                <a16:creationId xmlns:a16="http://schemas.microsoft.com/office/drawing/2014/main" id="{2F9FFA76-B6ED-A12E-1448-3D445B94A8DE}"/>
              </a:ext>
            </a:extLst>
          </p:cNvPr>
          <p:cNvSpPr txBox="1"/>
          <p:nvPr/>
        </p:nvSpPr>
        <p:spPr>
          <a:xfrm>
            <a:off x="670550" y="1010653"/>
            <a:ext cx="7711427" cy="523220"/>
          </a:xfrm>
          <a:prstGeom prst="rect">
            <a:avLst/>
          </a:prstGeom>
          <a:noFill/>
        </p:spPr>
        <p:txBody>
          <a:bodyPr wrap="square" rtlCol="0">
            <a:spAutoFit/>
          </a:bodyPr>
          <a:lstStyle/>
          <a:p>
            <a:r>
              <a:rPr lang="da-DK" sz="2800" dirty="0">
                <a:solidFill>
                  <a:schemeClr val="accent1"/>
                </a:solidFill>
              </a:rPr>
              <a:t>Drifts- og opmærksomhedspunkter</a:t>
            </a:r>
          </a:p>
        </p:txBody>
      </p:sp>
      <p:sp>
        <p:nvSpPr>
          <p:cNvPr id="3" name="Rektangel 2">
            <a:extLst>
              <a:ext uri="{FF2B5EF4-FFF2-40B4-BE49-F238E27FC236}">
                <a16:creationId xmlns:a16="http://schemas.microsoft.com/office/drawing/2014/main" id="{13AAA746-47CD-FB9F-F71F-AF8523544873}"/>
              </a:ext>
            </a:extLst>
          </p:cNvPr>
          <p:cNvSpPr/>
          <p:nvPr/>
        </p:nvSpPr>
        <p:spPr>
          <a:xfrm>
            <a:off x="670549" y="1689332"/>
            <a:ext cx="10151573" cy="4401201"/>
          </a:xfrm>
          <a:prstGeom prst="rect">
            <a:avLst/>
          </a:prstGeom>
        </p:spPr>
        <p:txBody>
          <a:bodyPr wrap="square" lIns="91436" tIns="45718" rIns="91436" bIns="45718">
            <a:spAutoFit/>
          </a:bodyPr>
          <a:lstStyle/>
          <a:p>
            <a:r>
              <a:rPr lang="da-DK" sz="2000" dirty="0"/>
              <a:t>Vejledning til beboere og brugere:</a:t>
            </a:r>
          </a:p>
          <a:p>
            <a:endParaRPr lang="da-DK" sz="2000" dirty="0"/>
          </a:p>
          <a:p>
            <a:pPr marL="342900" indent="-342900">
              <a:buFont typeface="Arial" panose="020B0604020202020204" pitchFamily="34" charset="0"/>
              <a:buChar char="•"/>
            </a:pPr>
            <a:r>
              <a:rPr lang="da-DK" sz="2000" dirty="0"/>
              <a:t>Det er vigtigt, at ventiler ikke lukkes/tildækkes eller fjernes</a:t>
            </a:r>
          </a:p>
          <a:p>
            <a:pPr marL="800078" lvl="1" indent="-342900">
              <a:buFont typeface="Arial" panose="020B0604020202020204" pitchFamily="34" charset="0"/>
              <a:buChar char="•"/>
            </a:pPr>
            <a:r>
              <a:rPr lang="da-DK" sz="2000" dirty="0"/>
              <a:t>Ved centrale anlæg skabes ubalance i anlægget</a:t>
            </a:r>
          </a:p>
          <a:p>
            <a:pPr marL="342900" indent="-342900">
              <a:buFont typeface="Arial" panose="020B0604020202020204" pitchFamily="34" charset="0"/>
              <a:buChar char="•"/>
            </a:pPr>
            <a:r>
              <a:rPr lang="da-DK" sz="2000" dirty="0"/>
              <a:t>Decentrale anlæg må ikke slukkes. </a:t>
            </a:r>
            <a:br>
              <a:rPr lang="da-DK" sz="2000" dirty="0"/>
            </a:br>
            <a:r>
              <a:rPr lang="da-DK" sz="2000" dirty="0"/>
              <a:t>Hvis anlæg slukkes og der er fugtig luft op i kanalsystemet, vil der være risiko for kondens i anlægget.</a:t>
            </a:r>
          </a:p>
          <a:p>
            <a:pPr marL="342900" indent="-342900">
              <a:buFont typeface="Arial" panose="020B0604020202020204" pitchFamily="34" charset="0"/>
              <a:buChar char="•"/>
            </a:pPr>
            <a:r>
              <a:rPr lang="da-DK" sz="2000" dirty="0"/>
              <a:t>Ventilation etableres oftest i forbindelse med andre energitiltag (eksempelvis klimaskærm), hvorfor ventilationssystemet efter renovering er endnu vigtigere end før.</a:t>
            </a:r>
          </a:p>
          <a:p>
            <a:pPr marL="342900" indent="-342900">
              <a:buFont typeface="Arial" panose="020B0604020202020204" pitchFamily="34" charset="0"/>
              <a:buChar char="•"/>
            </a:pPr>
            <a:r>
              <a:rPr lang="da-DK" sz="2000" dirty="0"/>
              <a:t>Støv omkring ventiler er ikke forurening udefra, men statisk elektricitet og støv fra boligen.</a:t>
            </a:r>
          </a:p>
          <a:p>
            <a:pPr marL="342900" indent="-342900">
              <a:buFont typeface="Arial" panose="020B0604020202020204" pitchFamily="34" charset="0"/>
              <a:buChar char="•"/>
            </a:pPr>
            <a:r>
              <a:rPr lang="da-DK" sz="2000" dirty="0"/>
              <a:t>Friskluft via ventilationsanlæg er renere end friskluft ved åbning af vinduer</a:t>
            </a:r>
          </a:p>
          <a:p>
            <a:endParaRPr lang="da-DK" sz="2000" dirty="0"/>
          </a:p>
          <a:p>
            <a:endParaRPr lang="da-DK" sz="2000" dirty="0"/>
          </a:p>
          <a:p>
            <a:endParaRPr lang="da-DK" sz="2000" dirty="0"/>
          </a:p>
        </p:txBody>
      </p:sp>
      <p:graphicFrame>
        <p:nvGraphicFramePr>
          <p:cNvPr id="10" name="Pladsholder til indhold 3">
            <a:extLst>
              <a:ext uri="{FF2B5EF4-FFF2-40B4-BE49-F238E27FC236}">
                <a16:creationId xmlns:a16="http://schemas.microsoft.com/office/drawing/2014/main" id="{142ED002-E884-EA5C-0047-0ACC6D13182E}"/>
              </a:ext>
            </a:extLst>
          </p:cNvPr>
          <p:cNvGraphicFramePr>
            <a:graphicFrameLocks/>
          </p:cNvGraphicFramePr>
          <p:nvPr>
            <p:extLst>
              <p:ext uri="{D42A27DB-BD31-4B8C-83A1-F6EECF244321}">
                <p14:modId xmlns:p14="http://schemas.microsoft.com/office/powerpoint/2010/main" val="2885851360"/>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80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1695560"/>
            <a:ext cx="8196482" cy="4247313"/>
          </a:xfrm>
          <a:prstGeom prst="rect">
            <a:avLst/>
          </a:prstGeom>
        </p:spPr>
        <p:txBody>
          <a:bodyPr wrap="square" lIns="91436" tIns="45718" rIns="91436" bIns="45718">
            <a:spAutoFit/>
          </a:bodyPr>
          <a:lstStyle/>
          <a:p>
            <a:pPr marL="342900" indent="-342900">
              <a:lnSpc>
                <a:spcPct val="200000"/>
              </a:lnSpc>
              <a:buFont typeface="Arial" panose="020B0604020202020204" pitchFamily="34" charset="0"/>
              <a:buChar char="•"/>
            </a:pPr>
            <a:r>
              <a:rPr lang="da-DK" sz="2000" dirty="0"/>
              <a:t>Hvorfor ventilering?</a:t>
            </a:r>
          </a:p>
          <a:p>
            <a:pPr marL="342900" indent="-342900">
              <a:lnSpc>
                <a:spcPct val="150000"/>
              </a:lnSpc>
              <a:buFont typeface="Arial" panose="020B0604020202020204" pitchFamily="34" charset="0"/>
              <a:buChar char="•"/>
            </a:pPr>
            <a:r>
              <a:rPr lang="da-DK" sz="2000" dirty="0"/>
              <a:t>Hvordan kan der ventileres?</a:t>
            </a:r>
          </a:p>
          <a:p>
            <a:pPr marL="800078" lvl="1" indent="-342900">
              <a:lnSpc>
                <a:spcPct val="150000"/>
              </a:lnSpc>
              <a:buFont typeface="Arial" panose="020B0604020202020204" pitchFamily="34" charset="0"/>
              <a:buChar char="•"/>
            </a:pPr>
            <a:r>
              <a:rPr lang="da-DK" sz="2000" dirty="0"/>
              <a:t>Ventilationsløsninger</a:t>
            </a:r>
          </a:p>
          <a:p>
            <a:pPr marL="800078" lvl="1" indent="-342900">
              <a:lnSpc>
                <a:spcPct val="150000"/>
              </a:lnSpc>
              <a:buFont typeface="Arial" panose="020B0604020202020204" pitchFamily="34" charset="0"/>
              <a:buChar char="•"/>
            </a:pPr>
            <a:r>
              <a:rPr lang="da-DK" sz="2000" dirty="0"/>
              <a:t>Styringsprincipper</a:t>
            </a:r>
          </a:p>
          <a:p>
            <a:pPr marL="342900" indent="-342900">
              <a:lnSpc>
                <a:spcPct val="200000"/>
              </a:lnSpc>
              <a:buFont typeface="Arial" panose="020B0604020202020204" pitchFamily="34" charset="0"/>
              <a:buChar char="•"/>
            </a:pPr>
            <a:r>
              <a:rPr lang="da-DK" sz="2000" dirty="0"/>
              <a:t>Krav til ventilationen </a:t>
            </a:r>
          </a:p>
          <a:p>
            <a:pPr marL="342900" indent="-342900">
              <a:lnSpc>
                <a:spcPct val="200000"/>
              </a:lnSpc>
              <a:buFont typeface="Arial" panose="020B0604020202020204" pitchFamily="34" charset="0"/>
              <a:buChar char="•"/>
            </a:pPr>
            <a:r>
              <a:rPr lang="da-DK" sz="2000" dirty="0"/>
              <a:t>Den rigtige løsning</a:t>
            </a:r>
          </a:p>
          <a:p>
            <a:pPr marL="342900" indent="-342900">
              <a:lnSpc>
                <a:spcPct val="200000"/>
              </a:lnSpc>
              <a:buFont typeface="Arial" panose="020B0604020202020204" pitchFamily="34" charset="0"/>
              <a:buChar char="•"/>
            </a:pPr>
            <a:r>
              <a:rPr lang="da-DK" sz="2000" dirty="0"/>
              <a:t>Drifts- og opmærksomhedspunkter for ventilationsanlæg</a:t>
            </a:r>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2</a:t>
            </a:fld>
            <a:endParaRPr lang="da-DK" sz="1800" b="1" dirty="0">
              <a:ea typeface="Verdana" panose="020B0604030504040204" pitchFamily="34" charset="0"/>
              <a:cs typeface="Calibri" panose="020F0502020204030204" pitchFamily="34" charset="0"/>
            </a:endParaRPr>
          </a:p>
        </p:txBody>
      </p:sp>
      <p:graphicFrame>
        <p:nvGraphicFramePr>
          <p:cNvPr id="8" name="Pladsholder til indhold 3">
            <a:extLst>
              <a:ext uri="{FF2B5EF4-FFF2-40B4-BE49-F238E27FC236}">
                <a16:creationId xmlns:a16="http://schemas.microsoft.com/office/drawing/2014/main" id="{958DF7CC-88EA-D2C4-561D-4D712FED4A07}"/>
              </a:ext>
            </a:extLst>
          </p:cNvPr>
          <p:cNvGraphicFramePr>
            <a:graphicFrameLocks/>
          </p:cNvGraphicFramePr>
          <p:nvPr>
            <p:extLst>
              <p:ext uri="{D42A27DB-BD31-4B8C-83A1-F6EECF244321}">
                <p14:modId xmlns:p14="http://schemas.microsoft.com/office/powerpoint/2010/main" val="4174345456"/>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523220"/>
          </a:xfrm>
          <a:prstGeom prst="rect">
            <a:avLst/>
          </a:prstGeom>
          <a:noFill/>
        </p:spPr>
        <p:txBody>
          <a:bodyPr wrap="square" rtlCol="0">
            <a:spAutoFit/>
          </a:bodyPr>
          <a:lstStyle/>
          <a:p>
            <a:r>
              <a:rPr lang="da-DK" sz="2800" dirty="0">
                <a:solidFill>
                  <a:schemeClr val="accent1"/>
                </a:solidFill>
              </a:rPr>
              <a:t>Dagsorden</a:t>
            </a:r>
          </a:p>
        </p:txBody>
      </p:sp>
    </p:spTree>
    <p:extLst>
      <p:ext uri="{BB962C8B-B14F-4D97-AF65-F5344CB8AC3E}">
        <p14:creationId xmlns:p14="http://schemas.microsoft.com/office/powerpoint/2010/main" val="380623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20</a:t>
            </a:fld>
            <a:endParaRPr lang="da-DK" sz="1800" b="1" dirty="0">
              <a:ea typeface="Verdana" panose="020B0604030504040204" pitchFamily="34" charset="0"/>
              <a:cs typeface="Calibri" panose="020F0502020204030204" pitchFamily="34" charset="0"/>
            </a:endParaRPr>
          </a:p>
        </p:txBody>
      </p:sp>
      <p:sp>
        <p:nvSpPr>
          <p:cNvPr id="4" name="Tekstfelt 3">
            <a:extLst>
              <a:ext uri="{FF2B5EF4-FFF2-40B4-BE49-F238E27FC236}">
                <a16:creationId xmlns:a16="http://schemas.microsoft.com/office/drawing/2014/main" id="{2F9FFA76-B6ED-A12E-1448-3D445B94A8DE}"/>
              </a:ext>
            </a:extLst>
          </p:cNvPr>
          <p:cNvSpPr txBox="1"/>
          <p:nvPr/>
        </p:nvSpPr>
        <p:spPr>
          <a:xfrm>
            <a:off x="670550" y="1010653"/>
            <a:ext cx="7711427" cy="523220"/>
          </a:xfrm>
          <a:prstGeom prst="rect">
            <a:avLst/>
          </a:prstGeom>
          <a:noFill/>
        </p:spPr>
        <p:txBody>
          <a:bodyPr wrap="square" rtlCol="0">
            <a:spAutoFit/>
          </a:bodyPr>
          <a:lstStyle/>
          <a:p>
            <a:r>
              <a:rPr lang="da-DK" sz="2800" dirty="0">
                <a:solidFill>
                  <a:schemeClr val="accent1"/>
                </a:solidFill>
              </a:rPr>
              <a:t>Uddannelse af driftsmedarbejdere</a:t>
            </a:r>
          </a:p>
        </p:txBody>
      </p:sp>
      <p:sp>
        <p:nvSpPr>
          <p:cNvPr id="3" name="Rektangel 2">
            <a:extLst>
              <a:ext uri="{FF2B5EF4-FFF2-40B4-BE49-F238E27FC236}">
                <a16:creationId xmlns:a16="http://schemas.microsoft.com/office/drawing/2014/main" id="{13AAA746-47CD-FB9F-F71F-AF8523544873}"/>
              </a:ext>
            </a:extLst>
          </p:cNvPr>
          <p:cNvSpPr/>
          <p:nvPr/>
        </p:nvSpPr>
        <p:spPr>
          <a:xfrm>
            <a:off x="670549" y="1689332"/>
            <a:ext cx="10151573" cy="5324530"/>
          </a:xfrm>
          <a:prstGeom prst="rect">
            <a:avLst/>
          </a:prstGeom>
        </p:spPr>
        <p:txBody>
          <a:bodyPr wrap="square" lIns="91436" tIns="45718" rIns="91436" bIns="45718">
            <a:spAutoFit/>
          </a:bodyPr>
          <a:lstStyle/>
          <a:p>
            <a:r>
              <a:rPr lang="da-DK" sz="2000" dirty="0"/>
              <a:t>Det kan have store konsekvenser, hvis de medarbejdere, der sørger for den daglige drift og vejledning til beboerne ikke forstår, hvordan anlægget fungerer:</a:t>
            </a:r>
          </a:p>
          <a:p>
            <a:endParaRPr lang="da-DK" sz="2000" dirty="0"/>
          </a:p>
          <a:p>
            <a:pPr marL="342900" indent="-342900">
              <a:buFont typeface="Arial" panose="020B0604020202020204" pitchFamily="34" charset="0"/>
              <a:buChar char="•"/>
            </a:pPr>
            <a:r>
              <a:rPr lang="da-DK" sz="2000" dirty="0"/>
              <a:t>Dårligt indeklima</a:t>
            </a:r>
          </a:p>
          <a:p>
            <a:pPr marL="342900" indent="-342900">
              <a:buFont typeface="Arial" panose="020B0604020202020204" pitchFamily="34" charset="0"/>
              <a:buChar char="•"/>
            </a:pPr>
            <a:r>
              <a:rPr lang="da-DK" sz="2000" dirty="0"/>
              <a:t>Dårlig komfort</a:t>
            </a:r>
          </a:p>
          <a:p>
            <a:pPr marL="342900" indent="-342900">
              <a:buFont typeface="Arial" panose="020B0604020202020204" pitchFamily="34" charset="0"/>
              <a:buChar char="•"/>
            </a:pPr>
            <a:r>
              <a:rPr lang="da-DK" sz="2000" dirty="0"/>
              <a:t>For højt energiforbrug</a:t>
            </a:r>
          </a:p>
          <a:p>
            <a:pPr marL="342900" indent="-342900">
              <a:buFont typeface="Arial" panose="020B0604020202020204" pitchFamily="34" charset="0"/>
              <a:buChar char="•"/>
            </a:pPr>
            <a:r>
              <a:rPr lang="da-DK" sz="2000" dirty="0"/>
              <a:t>Ødelagte anlæg</a:t>
            </a:r>
          </a:p>
          <a:p>
            <a:pPr marL="342900" indent="-342900">
              <a:buFont typeface="Arial" panose="020B0604020202020204" pitchFamily="34" charset="0"/>
              <a:buChar char="•"/>
            </a:pPr>
            <a:endParaRPr lang="da-DK" sz="2000" dirty="0"/>
          </a:p>
          <a:p>
            <a:r>
              <a:rPr lang="da-DK" sz="2000" dirty="0"/>
              <a:t>Det er derfor vigtigt, at driftsmedarbejderne er ordentligt klædt på til opgaven.</a:t>
            </a:r>
          </a:p>
          <a:p>
            <a:endParaRPr lang="da-DK" sz="2000" dirty="0"/>
          </a:p>
          <a:p>
            <a:pPr marL="342900" indent="-342900">
              <a:buFont typeface="Arial" panose="020B0604020202020204" pitchFamily="34" charset="0"/>
              <a:buChar char="•"/>
            </a:pPr>
            <a:r>
              <a:rPr lang="da-DK" sz="2000" dirty="0"/>
              <a:t>Grundlæggende forståelse for ventilationssystemer, funktion, muligheder og begrænsninger.</a:t>
            </a:r>
          </a:p>
          <a:p>
            <a:pPr marL="342900" indent="-342900">
              <a:buFont typeface="Arial" panose="020B0604020202020204" pitchFamily="34" charset="0"/>
              <a:buChar char="•"/>
            </a:pPr>
            <a:r>
              <a:rPr lang="da-DK" sz="2000" dirty="0"/>
              <a:t>Grundig introduktion til det/de specifikke anlæg, der skal drifte.</a:t>
            </a:r>
          </a:p>
          <a:p>
            <a:pPr marL="342900" indent="-342900">
              <a:buFont typeface="Arial" panose="020B0604020202020204" pitchFamily="34" charset="0"/>
              <a:buChar char="•"/>
            </a:pPr>
            <a:r>
              <a:rPr lang="da-DK" sz="2000" dirty="0"/>
              <a:t>Følge med udvikling.</a:t>
            </a:r>
          </a:p>
          <a:p>
            <a:endParaRPr lang="da-DK" sz="2000" dirty="0"/>
          </a:p>
          <a:p>
            <a:endParaRPr lang="da-DK" sz="2000" dirty="0"/>
          </a:p>
          <a:p>
            <a:endParaRPr lang="da-DK" sz="2000" dirty="0"/>
          </a:p>
          <a:p>
            <a:endParaRPr lang="da-DK" sz="2000" dirty="0"/>
          </a:p>
        </p:txBody>
      </p:sp>
      <p:graphicFrame>
        <p:nvGraphicFramePr>
          <p:cNvPr id="10" name="Pladsholder til indhold 3">
            <a:extLst>
              <a:ext uri="{FF2B5EF4-FFF2-40B4-BE49-F238E27FC236}">
                <a16:creationId xmlns:a16="http://schemas.microsoft.com/office/drawing/2014/main" id="{142ED002-E884-EA5C-0047-0ACC6D13182E}"/>
              </a:ext>
            </a:extLst>
          </p:cNvPr>
          <p:cNvGraphicFramePr>
            <a:graphicFrameLocks/>
          </p:cNvGraphicFramePr>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02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sj\Desktop\2018_banner.jpg"/>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055689" y="4685772"/>
            <a:ext cx="10091282" cy="1569656"/>
          </a:xfrm>
          <a:prstGeom prst="rect">
            <a:avLst/>
          </a:prstGeom>
        </p:spPr>
        <p:txBody>
          <a:bodyPr wrap="square" lIns="91436" tIns="45718" rIns="91436" bIns="45718">
            <a:spAutoFit/>
          </a:bodyPr>
          <a:lstStyle/>
          <a:p>
            <a:pPr algn="ctr" eaLnBrk="0" fontAlgn="base" hangingPunct="0">
              <a:spcBef>
                <a:spcPct val="0"/>
              </a:spcBef>
              <a:spcAft>
                <a:spcPct val="0"/>
              </a:spcAft>
            </a:pPr>
            <a:endParaRPr lang="da-DK" altLang="da-DK" sz="4800" b="1" dirty="0">
              <a:solidFill>
                <a:schemeClr val="bg1"/>
              </a:solidFill>
              <a:ea typeface="Verdana" panose="020B0604030504040204" pitchFamily="34" charset="0"/>
              <a:cs typeface="Calibri" panose="020F0502020204030204" pitchFamily="34" charset="0"/>
            </a:endParaRPr>
          </a:p>
          <a:p>
            <a:pPr algn="ctr" eaLnBrk="0" fontAlgn="base" hangingPunct="0">
              <a:spcBef>
                <a:spcPct val="0"/>
              </a:spcBef>
              <a:spcAft>
                <a:spcPct val="0"/>
              </a:spcAft>
            </a:pPr>
            <a:r>
              <a:rPr lang="da-DK" altLang="da-DK" sz="4800" b="1" dirty="0">
                <a:solidFill>
                  <a:schemeClr val="bg1"/>
                </a:solidFill>
                <a:ea typeface="Calibri" pitchFamily="34" charset="0"/>
                <a:cs typeface="Times New Roman" pitchFamily="18" charset="0"/>
              </a:rPr>
              <a:t>Spørgsmål ?</a:t>
            </a:r>
          </a:p>
        </p:txBody>
      </p:sp>
      <p:cxnSp>
        <p:nvCxnSpPr>
          <p:cNvPr id="4" name="Lige forbindelse 3"/>
          <p:cNvCxnSpPr/>
          <p:nvPr/>
        </p:nvCxnSpPr>
        <p:spPr>
          <a:xfrm flipH="1">
            <a:off x="5484921" y="5144592"/>
            <a:ext cx="12122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77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4C81"/>
        </a:solidFill>
        <a:effectLst/>
      </p:bgPr>
    </p:bg>
    <p:spTree>
      <p:nvGrpSpPr>
        <p:cNvPr id="1" name=""/>
        <p:cNvGrpSpPr/>
        <p:nvPr/>
      </p:nvGrpSpPr>
      <p:grpSpPr>
        <a:xfrm>
          <a:off x="0" y="0"/>
          <a:ext cx="0" cy="0"/>
          <a:chOff x="0" y="0"/>
          <a:chExt cx="0" cy="0"/>
        </a:xfrm>
      </p:grpSpPr>
      <p:sp>
        <p:nvSpPr>
          <p:cNvPr id="4" name="Rektangel 3"/>
          <p:cNvSpPr/>
          <p:nvPr/>
        </p:nvSpPr>
        <p:spPr>
          <a:xfrm>
            <a:off x="1055689" y="4685772"/>
            <a:ext cx="10091282" cy="1569656"/>
          </a:xfrm>
          <a:prstGeom prst="rect">
            <a:avLst/>
          </a:prstGeom>
        </p:spPr>
        <p:txBody>
          <a:bodyPr wrap="square" lIns="91436" tIns="45718" rIns="91436" bIns="45718">
            <a:spAutoFit/>
          </a:bodyPr>
          <a:lstStyle/>
          <a:p>
            <a:pPr algn="ctr" eaLnBrk="0" fontAlgn="base" hangingPunct="0">
              <a:spcBef>
                <a:spcPct val="0"/>
              </a:spcBef>
              <a:spcAft>
                <a:spcPct val="0"/>
              </a:spcAft>
            </a:pPr>
            <a:endParaRPr lang="da-DK" sz="4800" dirty="0">
              <a:solidFill>
                <a:schemeClr val="bg1"/>
              </a:solidFill>
              <a:latin typeface="Frutiger LT 75 Black" panose="02000A03050000020004" pitchFamily="2" charset="0"/>
              <a:ea typeface="Verdana" panose="020B0604030504040204" pitchFamily="34" charset="0"/>
              <a:cs typeface="Calibri" panose="020F0502020204030204" pitchFamily="34" charset="0"/>
            </a:endParaRPr>
          </a:p>
          <a:p>
            <a:pPr algn="ctr" eaLnBrk="0" fontAlgn="base" hangingPunct="0">
              <a:spcBef>
                <a:spcPct val="0"/>
              </a:spcBef>
              <a:spcAft>
                <a:spcPct val="0"/>
              </a:spcAft>
            </a:pPr>
            <a:r>
              <a:rPr lang="en-US" altLang="da-DK" sz="4800" b="1" dirty="0">
                <a:solidFill>
                  <a:schemeClr val="bg1"/>
                </a:solidFill>
                <a:ea typeface="Calibri" pitchFamily="34" charset="0"/>
                <a:cs typeface="Times New Roman" pitchFamily="18" charset="0"/>
              </a:rPr>
              <a:t>WWW.WISSENBERG.DK</a:t>
            </a:r>
          </a:p>
        </p:txBody>
      </p:sp>
      <p:cxnSp>
        <p:nvCxnSpPr>
          <p:cNvPr id="3" name="Lige forbindelse 2"/>
          <p:cNvCxnSpPr/>
          <p:nvPr/>
        </p:nvCxnSpPr>
        <p:spPr>
          <a:xfrm flipH="1">
            <a:off x="5484921" y="5144592"/>
            <a:ext cx="12122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9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1446909"/>
            <a:ext cx="8196482" cy="4862866"/>
          </a:xfrm>
          <a:prstGeom prst="rect">
            <a:avLst/>
          </a:prstGeom>
        </p:spPr>
        <p:txBody>
          <a:bodyPr wrap="square" lIns="91436" tIns="45718" rIns="91436" bIns="45718">
            <a:spAutoFit/>
          </a:bodyPr>
          <a:lstStyle/>
          <a:p>
            <a:pPr marL="342900" indent="-342900">
              <a:lnSpc>
                <a:spcPct val="200000"/>
              </a:lnSpc>
              <a:buFont typeface="Arial" panose="020B0604020202020204" pitchFamily="34" charset="0"/>
              <a:buChar char="•"/>
            </a:pPr>
            <a:r>
              <a:rPr lang="da-DK" sz="2000" dirty="0"/>
              <a:t>Årsager til dårligt indeklima i boligen</a:t>
            </a:r>
          </a:p>
          <a:p>
            <a:pPr marL="342900" indent="-342900">
              <a:lnSpc>
                <a:spcPct val="200000"/>
              </a:lnSpc>
              <a:buFont typeface="Arial" panose="020B0604020202020204" pitchFamily="34" charset="0"/>
              <a:buChar char="•"/>
            </a:pPr>
            <a:endParaRPr lang="da-DK" sz="2000" dirty="0"/>
          </a:p>
          <a:p>
            <a:pPr marL="342900" indent="-342900">
              <a:lnSpc>
                <a:spcPct val="200000"/>
              </a:lnSpc>
              <a:buFont typeface="Arial" panose="020B0604020202020204" pitchFamily="34" charset="0"/>
              <a:buChar char="•"/>
            </a:pPr>
            <a:endParaRPr lang="da-DK" sz="2000" dirty="0"/>
          </a:p>
          <a:p>
            <a:pPr marL="342900" indent="-342900">
              <a:lnSpc>
                <a:spcPct val="200000"/>
              </a:lnSpc>
              <a:buFont typeface="Arial" panose="020B0604020202020204" pitchFamily="34" charset="0"/>
              <a:buChar char="•"/>
            </a:pPr>
            <a:endParaRPr lang="da-DK" sz="2000" dirty="0"/>
          </a:p>
          <a:p>
            <a:pPr marL="342900" indent="-342900">
              <a:lnSpc>
                <a:spcPct val="200000"/>
              </a:lnSpc>
              <a:buFont typeface="Arial" panose="020B0604020202020204" pitchFamily="34" charset="0"/>
              <a:buChar char="•"/>
            </a:pPr>
            <a:endParaRPr lang="da-DK" sz="2000" dirty="0"/>
          </a:p>
          <a:p>
            <a:pPr marL="342900" indent="-342900">
              <a:lnSpc>
                <a:spcPct val="150000"/>
              </a:lnSpc>
              <a:buFont typeface="Arial" panose="020B0604020202020204" pitchFamily="34" charset="0"/>
              <a:buChar char="•"/>
            </a:pPr>
            <a:r>
              <a:rPr lang="da-DK" sz="2000" dirty="0"/>
              <a:t>Uhensigtsmæssig adfærd fra beboere/brugere</a:t>
            </a:r>
          </a:p>
          <a:p>
            <a:pPr marL="800078" lvl="1" indent="-342900">
              <a:lnSpc>
                <a:spcPct val="150000"/>
              </a:lnSpc>
              <a:buFont typeface="Arial" panose="020B0604020202020204" pitchFamily="34" charset="0"/>
              <a:buChar char="•"/>
            </a:pPr>
            <a:r>
              <a:rPr lang="da-DK" sz="2000" dirty="0"/>
              <a:t>Manglende udluftning i bolig</a:t>
            </a:r>
          </a:p>
          <a:p>
            <a:pPr marL="800078" lvl="1" indent="-342900">
              <a:lnSpc>
                <a:spcPct val="150000"/>
              </a:lnSpc>
              <a:buFont typeface="Arial" panose="020B0604020202020204" pitchFamily="34" charset="0"/>
              <a:buChar char="•"/>
            </a:pPr>
            <a:r>
              <a:rPr lang="da-DK" sz="2000" dirty="0"/>
              <a:t>Manglende opvarmning i bolig</a:t>
            </a:r>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3</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523220"/>
          </a:xfrm>
          <a:prstGeom prst="rect">
            <a:avLst/>
          </a:prstGeom>
          <a:noFill/>
        </p:spPr>
        <p:txBody>
          <a:bodyPr wrap="square" rtlCol="0">
            <a:spAutoFit/>
          </a:bodyPr>
          <a:lstStyle/>
          <a:p>
            <a:r>
              <a:rPr lang="da-DK" sz="2800" dirty="0">
                <a:solidFill>
                  <a:schemeClr val="accent1"/>
                </a:solidFill>
              </a:rPr>
              <a:t>Hvorfor ventilering? </a:t>
            </a:r>
          </a:p>
        </p:txBody>
      </p:sp>
      <p:graphicFrame>
        <p:nvGraphicFramePr>
          <p:cNvPr id="5" name="Pladsholder til indhold 3">
            <a:extLst>
              <a:ext uri="{FF2B5EF4-FFF2-40B4-BE49-F238E27FC236}">
                <a16:creationId xmlns:a16="http://schemas.microsoft.com/office/drawing/2014/main" id="{87D00F57-BE18-3296-E556-B800CF6B599A}"/>
              </a:ext>
            </a:extLst>
          </p:cNvPr>
          <p:cNvGraphicFramePr>
            <a:graphicFrameLocks/>
          </p:cNvGraphicFramePr>
          <p:nvPr>
            <p:extLst>
              <p:ext uri="{D42A27DB-BD31-4B8C-83A1-F6EECF244321}">
                <p14:modId xmlns:p14="http://schemas.microsoft.com/office/powerpoint/2010/main" val="51133252"/>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a:extLst>
              <a:ext uri="{FF2B5EF4-FFF2-40B4-BE49-F238E27FC236}">
                <a16:creationId xmlns:a16="http://schemas.microsoft.com/office/drawing/2014/main" id="{45175AB4-2A9A-EE9A-29C0-981E00CDAC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7130" y="2566366"/>
            <a:ext cx="1296144" cy="84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descr="Billedresultat for rengÃ¸ringsmidler">
            <a:extLst>
              <a:ext uri="{FF2B5EF4-FFF2-40B4-BE49-F238E27FC236}">
                <a16:creationId xmlns:a16="http://schemas.microsoft.com/office/drawing/2014/main" id="{8E3021B2-BB63-A452-8237-43BB35E083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8293" y="3370138"/>
            <a:ext cx="1452813" cy="9693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8" name="Picture 12" descr="Billedresultat for husstÃ¸vmider">
            <a:extLst>
              <a:ext uri="{FF2B5EF4-FFF2-40B4-BE49-F238E27FC236}">
                <a16:creationId xmlns:a16="http://schemas.microsoft.com/office/drawing/2014/main" id="{9F500E40-9190-BDA2-51F9-73A241279E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1113" y="3514154"/>
            <a:ext cx="1417247" cy="8999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Billedresultat for fugt">
            <a:extLst>
              <a:ext uri="{FF2B5EF4-FFF2-40B4-BE49-F238E27FC236}">
                <a16:creationId xmlns:a16="http://schemas.microsoft.com/office/drawing/2014/main" id="{56F94F0D-B57D-CD4F-1028-116EBDCAFB4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2290" y="3298130"/>
            <a:ext cx="1400995" cy="10926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0" name="Tekstboks 4">
            <a:extLst>
              <a:ext uri="{FF2B5EF4-FFF2-40B4-BE49-F238E27FC236}">
                <a16:creationId xmlns:a16="http://schemas.microsoft.com/office/drawing/2014/main" id="{D8A4644E-6D60-8A78-F9F8-1BF77F3CC8DE}"/>
              </a:ext>
            </a:extLst>
          </p:cNvPr>
          <p:cNvSpPr txBox="1"/>
          <p:nvPr/>
        </p:nvSpPr>
        <p:spPr>
          <a:xfrm>
            <a:off x="2915906" y="2224851"/>
            <a:ext cx="1224136" cy="307777"/>
          </a:xfrm>
          <a:prstGeom prst="rect">
            <a:avLst/>
          </a:prstGeom>
          <a:noFill/>
        </p:spPr>
        <p:txBody>
          <a:bodyPr wrap="square" rtlCol="0">
            <a:spAutoFit/>
          </a:bodyPr>
          <a:lstStyle/>
          <a:p>
            <a:r>
              <a:rPr lang="da-DK" sz="1400" b="1" dirty="0">
                <a:solidFill>
                  <a:srgbClr val="336699"/>
                </a:solidFill>
                <a:latin typeface="Calibri Light" panose="020F0302020204030204" pitchFamily="34" charset="0"/>
                <a:ea typeface="Batang" panose="02030600000101010101" pitchFamily="18" charset="-127"/>
              </a:rPr>
              <a:t>Tobaksrøg</a:t>
            </a:r>
          </a:p>
        </p:txBody>
      </p:sp>
      <p:sp>
        <p:nvSpPr>
          <p:cNvPr id="31" name="Rektangel 30">
            <a:extLst>
              <a:ext uri="{FF2B5EF4-FFF2-40B4-BE49-F238E27FC236}">
                <a16:creationId xmlns:a16="http://schemas.microsoft.com/office/drawing/2014/main" id="{F35D80E6-2C5B-748F-6A0C-5924BD232C9B}"/>
              </a:ext>
            </a:extLst>
          </p:cNvPr>
          <p:cNvSpPr/>
          <p:nvPr/>
        </p:nvSpPr>
        <p:spPr>
          <a:xfrm>
            <a:off x="2725122" y="2189305"/>
            <a:ext cx="1440160" cy="114544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kstboks 14">
            <a:extLst>
              <a:ext uri="{FF2B5EF4-FFF2-40B4-BE49-F238E27FC236}">
                <a16:creationId xmlns:a16="http://schemas.microsoft.com/office/drawing/2014/main" id="{C73D7A6C-03D3-29B0-EDD7-B596E496407D}"/>
              </a:ext>
            </a:extLst>
          </p:cNvPr>
          <p:cNvSpPr txBox="1"/>
          <p:nvPr/>
        </p:nvSpPr>
        <p:spPr>
          <a:xfrm>
            <a:off x="924922" y="2222809"/>
            <a:ext cx="1836205" cy="1169551"/>
          </a:xfrm>
          <a:prstGeom prst="rect">
            <a:avLst/>
          </a:prstGeom>
          <a:noFill/>
        </p:spPr>
        <p:txBody>
          <a:bodyPr wrap="square" rtlCol="0">
            <a:spAutoFit/>
          </a:bodyPr>
          <a:lstStyle/>
          <a:p>
            <a:pPr algn="ctr"/>
            <a:r>
              <a:rPr lang="da-DK" sz="1400" b="1" dirty="0">
                <a:solidFill>
                  <a:srgbClr val="336699"/>
                </a:solidFill>
                <a:latin typeface="Calibri Light" panose="020F0302020204030204" pitchFamily="34" charset="0"/>
                <a:ea typeface="Batang" panose="02030600000101010101" pitchFamily="18" charset="-127"/>
              </a:rPr>
              <a:t>Kemikalier</a:t>
            </a:r>
          </a:p>
          <a:p>
            <a:pPr algn="ctr"/>
            <a:r>
              <a:rPr lang="da-DK" sz="1400" dirty="0">
                <a:latin typeface="Calibri Light" panose="020F0302020204030204" pitchFamily="34" charset="0"/>
                <a:ea typeface="Batang" panose="02030600000101010101" pitchFamily="18" charset="-127"/>
              </a:rPr>
              <a:t>Byggematerialer</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Maling </a:t>
            </a:r>
          </a:p>
          <a:p>
            <a:pPr algn="ctr"/>
            <a:r>
              <a:rPr lang="da-DK" sz="1400" dirty="0">
                <a:latin typeface="Calibri Light" panose="020F0302020204030204" pitchFamily="34" charset="0"/>
                <a:ea typeface="Batang" panose="02030600000101010101" pitchFamily="18" charset="-127"/>
              </a:rPr>
              <a:t>Rengøringsmidler</a:t>
            </a:r>
          </a:p>
          <a:p>
            <a:pPr algn="ctr"/>
            <a:r>
              <a:rPr lang="da-DK" sz="1400" dirty="0">
                <a:latin typeface="Calibri Light" panose="020F0302020204030204" pitchFamily="34" charset="0"/>
                <a:ea typeface="Batang" panose="02030600000101010101" pitchFamily="18" charset="-127"/>
              </a:rPr>
              <a:t>Møbler</a:t>
            </a:r>
          </a:p>
        </p:txBody>
      </p:sp>
      <p:sp>
        <p:nvSpPr>
          <p:cNvPr id="33" name="Rektangel 32">
            <a:extLst>
              <a:ext uri="{FF2B5EF4-FFF2-40B4-BE49-F238E27FC236}">
                <a16:creationId xmlns:a16="http://schemas.microsoft.com/office/drawing/2014/main" id="{F0740124-6857-36A2-863A-41E30F39385A}"/>
              </a:ext>
            </a:extLst>
          </p:cNvPr>
          <p:cNvSpPr/>
          <p:nvPr/>
        </p:nvSpPr>
        <p:spPr>
          <a:xfrm>
            <a:off x="1128293" y="2198506"/>
            <a:ext cx="1452813" cy="2251572"/>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Tekstboks 16">
            <a:extLst>
              <a:ext uri="{FF2B5EF4-FFF2-40B4-BE49-F238E27FC236}">
                <a16:creationId xmlns:a16="http://schemas.microsoft.com/office/drawing/2014/main" id="{A3A3D1A9-A756-D81F-EA76-7760C538A00F}"/>
              </a:ext>
            </a:extLst>
          </p:cNvPr>
          <p:cNvSpPr txBox="1"/>
          <p:nvPr/>
        </p:nvSpPr>
        <p:spPr>
          <a:xfrm>
            <a:off x="7260716" y="2171950"/>
            <a:ext cx="2088232" cy="1600438"/>
          </a:xfrm>
          <a:prstGeom prst="rect">
            <a:avLst/>
          </a:prstGeom>
          <a:noFill/>
        </p:spPr>
        <p:txBody>
          <a:bodyPr wrap="square" rtlCol="0">
            <a:spAutoFit/>
          </a:bodyPr>
          <a:lstStyle/>
          <a:p>
            <a:pPr algn="ctr"/>
            <a:r>
              <a:rPr lang="da-DK" sz="1400" b="1" dirty="0">
                <a:solidFill>
                  <a:srgbClr val="336699"/>
                </a:solidFill>
                <a:latin typeface="Calibri Light" panose="020F0302020204030204" pitchFamily="34" charset="0"/>
                <a:ea typeface="Batang" panose="02030600000101010101" pitchFamily="18" charset="-127"/>
              </a:rPr>
              <a:t>Allergifrem-</a:t>
            </a:r>
            <a:br>
              <a:rPr lang="da-DK" sz="1400" b="1" dirty="0">
                <a:solidFill>
                  <a:srgbClr val="336699"/>
                </a:solidFill>
                <a:latin typeface="Calibri Light" panose="020F0302020204030204" pitchFamily="34" charset="0"/>
                <a:ea typeface="Batang" panose="02030600000101010101" pitchFamily="18" charset="-127"/>
              </a:rPr>
            </a:br>
            <a:r>
              <a:rPr lang="da-DK" sz="1400" b="1" dirty="0">
                <a:solidFill>
                  <a:srgbClr val="336699"/>
                </a:solidFill>
                <a:latin typeface="Calibri Light" panose="020F0302020204030204" pitchFamily="34" charset="0"/>
                <a:ea typeface="Batang" panose="02030600000101010101" pitchFamily="18" charset="-127"/>
              </a:rPr>
              <a:t>kaldende stoffer</a:t>
            </a:r>
          </a:p>
          <a:p>
            <a:pPr algn="ctr"/>
            <a:r>
              <a:rPr lang="da-DK" sz="1400" dirty="0">
                <a:latin typeface="Calibri Light" panose="020F0302020204030204" pitchFamily="34" charset="0"/>
                <a:ea typeface="Batang" panose="02030600000101010101" pitchFamily="18" charset="-127"/>
              </a:rPr>
              <a:t>Husdyr </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Husstøvmider </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Pollen</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Skimmelsvampe</a:t>
            </a:r>
          </a:p>
          <a:p>
            <a:pPr algn="ctr"/>
            <a:endParaRPr lang="da-DK" sz="1400" b="1" dirty="0">
              <a:solidFill>
                <a:srgbClr val="336699"/>
              </a:solidFill>
              <a:latin typeface="Calibri Light" panose="020F0302020204030204" pitchFamily="34" charset="0"/>
              <a:ea typeface="Batang" panose="02030600000101010101" pitchFamily="18" charset="-127"/>
            </a:endParaRPr>
          </a:p>
        </p:txBody>
      </p:sp>
      <p:sp>
        <p:nvSpPr>
          <p:cNvPr id="35" name="Rektangel 34">
            <a:extLst>
              <a:ext uri="{FF2B5EF4-FFF2-40B4-BE49-F238E27FC236}">
                <a16:creationId xmlns:a16="http://schemas.microsoft.com/office/drawing/2014/main" id="{67491B67-1A24-5F26-55F8-E34A2D0D4184}"/>
              </a:ext>
            </a:extLst>
          </p:cNvPr>
          <p:cNvSpPr/>
          <p:nvPr/>
        </p:nvSpPr>
        <p:spPr>
          <a:xfrm>
            <a:off x="7558614" y="2171949"/>
            <a:ext cx="1451962" cy="227812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kstboks 18">
            <a:extLst>
              <a:ext uri="{FF2B5EF4-FFF2-40B4-BE49-F238E27FC236}">
                <a16:creationId xmlns:a16="http://schemas.microsoft.com/office/drawing/2014/main" id="{C45CDAA3-E6BE-977E-520C-D38BCDE07267}"/>
              </a:ext>
            </a:extLst>
          </p:cNvPr>
          <p:cNvSpPr txBox="1"/>
          <p:nvPr/>
        </p:nvSpPr>
        <p:spPr>
          <a:xfrm>
            <a:off x="4237290" y="2189305"/>
            <a:ext cx="1601493" cy="1169551"/>
          </a:xfrm>
          <a:prstGeom prst="rect">
            <a:avLst/>
          </a:prstGeom>
          <a:noFill/>
        </p:spPr>
        <p:txBody>
          <a:bodyPr wrap="square" rtlCol="0">
            <a:spAutoFit/>
          </a:bodyPr>
          <a:lstStyle/>
          <a:p>
            <a:pPr algn="ctr"/>
            <a:r>
              <a:rPr lang="da-DK" sz="1400" b="1" dirty="0">
                <a:solidFill>
                  <a:srgbClr val="336699"/>
                </a:solidFill>
                <a:latin typeface="Calibri Light" panose="020F0302020204030204" pitchFamily="34" charset="0"/>
                <a:ea typeface="Batang" panose="02030600000101010101" pitchFamily="18" charset="-127"/>
              </a:rPr>
              <a:t>Fugt</a:t>
            </a:r>
          </a:p>
          <a:p>
            <a:pPr algn="ctr"/>
            <a:r>
              <a:rPr lang="da-DK" sz="1400" dirty="0">
                <a:latin typeface="Calibri Light" panose="020F0302020204030204" pitchFamily="34" charset="0"/>
                <a:ea typeface="Batang" panose="02030600000101010101" pitchFamily="18" charset="-127"/>
              </a:rPr>
              <a:t>Bad  </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Madlavning</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Tøjvask</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Rengøring</a:t>
            </a:r>
            <a:endParaRPr lang="da-DK" sz="1400" b="1" dirty="0">
              <a:solidFill>
                <a:srgbClr val="336699"/>
              </a:solidFill>
              <a:latin typeface="Calibri Light" panose="020F0302020204030204" pitchFamily="34" charset="0"/>
              <a:ea typeface="Batang" panose="02030600000101010101" pitchFamily="18" charset="-127"/>
            </a:endParaRPr>
          </a:p>
        </p:txBody>
      </p:sp>
      <p:sp>
        <p:nvSpPr>
          <p:cNvPr id="37" name="Rektangel 36">
            <a:extLst>
              <a:ext uri="{FF2B5EF4-FFF2-40B4-BE49-F238E27FC236}">
                <a16:creationId xmlns:a16="http://schemas.microsoft.com/office/drawing/2014/main" id="{F3FC145E-0B28-FAE9-1863-BA5E209F5E63}"/>
              </a:ext>
            </a:extLst>
          </p:cNvPr>
          <p:cNvSpPr/>
          <p:nvPr/>
        </p:nvSpPr>
        <p:spPr>
          <a:xfrm>
            <a:off x="4309298" y="2192817"/>
            <a:ext cx="1448820" cy="2251572"/>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8" name="Picture 4" descr="Relateret billede">
            <a:extLst>
              <a:ext uri="{FF2B5EF4-FFF2-40B4-BE49-F238E27FC236}">
                <a16:creationId xmlns:a16="http://schemas.microsoft.com/office/drawing/2014/main" id="{93DBDD66-0FA2-AB6D-3208-78D4CA39BA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7364" y="3298130"/>
            <a:ext cx="1430818" cy="97312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39" name="Tekstboks 24">
            <a:extLst>
              <a:ext uri="{FF2B5EF4-FFF2-40B4-BE49-F238E27FC236}">
                <a16:creationId xmlns:a16="http://schemas.microsoft.com/office/drawing/2014/main" id="{B3BF5E8B-B311-6008-213C-0936990B3AA9}"/>
              </a:ext>
            </a:extLst>
          </p:cNvPr>
          <p:cNvSpPr txBox="1"/>
          <p:nvPr/>
        </p:nvSpPr>
        <p:spPr>
          <a:xfrm>
            <a:off x="5722409" y="2213609"/>
            <a:ext cx="1836205" cy="1169551"/>
          </a:xfrm>
          <a:prstGeom prst="rect">
            <a:avLst/>
          </a:prstGeom>
          <a:noFill/>
        </p:spPr>
        <p:txBody>
          <a:bodyPr wrap="square" rtlCol="0">
            <a:spAutoFit/>
          </a:bodyPr>
          <a:lstStyle/>
          <a:p>
            <a:pPr algn="ctr"/>
            <a:r>
              <a:rPr lang="da-DK" sz="1400" b="1" dirty="0">
                <a:solidFill>
                  <a:srgbClr val="336699"/>
                </a:solidFill>
                <a:latin typeface="Calibri Light" panose="020F0302020204030204" pitchFamily="34" charset="0"/>
                <a:ea typeface="Batang" panose="02030600000101010101" pitchFamily="18" charset="-127"/>
              </a:rPr>
              <a:t>Partikler</a:t>
            </a:r>
          </a:p>
          <a:p>
            <a:pPr algn="ctr"/>
            <a:r>
              <a:rPr lang="da-DK" sz="1400" dirty="0">
                <a:latin typeface="Calibri Light" panose="020F0302020204030204" pitchFamily="34" charset="0"/>
                <a:ea typeface="Batang" panose="02030600000101010101" pitchFamily="18" charset="-127"/>
              </a:rPr>
              <a:t>Luftforurening</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Brændeovne</a:t>
            </a:r>
            <a:br>
              <a:rPr lang="da-DK" sz="1400" dirty="0">
                <a:latin typeface="Calibri Light" panose="020F0302020204030204" pitchFamily="34" charset="0"/>
                <a:ea typeface="Batang" panose="02030600000101010101" pitchFamily="18" charset="-127"/>
              </a:rPr>
            </a:br>
            <a:r>
              <a:rPr lang="da-DK" sz="1400" dirty="0">
                <a:latin typeface="Calibri Light" panose="020F0302020204030204" pitchFamily="34" charset="0"/>
                <a:ea typeface="Batang" panose="02030600000101010101" pitchFamily="18" charset="-127"/>
              </a:rPr>
              <a:t>Stearinlys</a:t>
            </a:r>
          </a:p>
          <a:p>
            <a:pPr algn="ctr"/>
            <a:endParaRPr lang="da-DK" sz="1400" b="1" dirty="0">
              <a:solidFill>
                <a:srgbClr val="336699"/>
              </a:solidFill>
              <a:latin typeface="Calibri Light" panose="020F0302020204030204" pitchFamily="34" charset="0"/>
              <a:ea typeface="Batang" panose="02030600000101010101" pitchFamily="18" charset="-127"/>
            </a:endParaRPr>
          </a:p>
        </p:txBody>
      </p:sp>
      <p:sp>
        <p:nvSpPr>
          <p:cNvPr id="40" name="Rektangel 39">
            <a:extLst>
              <a:ext uri="{FF2B5EF4-FFF2-40B4-BE49-F238E27FC236}">
                <a16:creationId xmlns:a16="http://schemas.microsoft.com/office/drawing/2014/main" id="{9ECEE127-2AB6-31CF-13AF-BD4110020450}"/>
              </a:ext>
            </a:extLst>
          </p:cNvPr>
          <p:cNvSpPr/>
          <p:nvPr/>
        </p:nvSpPr>
        <p:spPr>
          <a:xfrm>
            <a:off x="5902430" y="2189306"/>
            <a:ext cx="1452813" cy="2251572"/>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9669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670551" y="1446909"/>
            <a:ext cx="8196482" cy="1015659"/>
          </a:xfrm>
          <a:prstGeom prst="rect">
            <a:avLst/>
          </a:prstGeom>
        </p:spPr>
        <p:txBody>
          <a:bodyPr wrap="square" lIns="91436" tIns="45718" rIns="91436" bIns="45718">
            <a:spAutoFit/>
          </a:bodyPr>
          <a:lstStyle/>
          <a:p>
            <a:pPr marL="342900" indent="-342900">
              <a:lnSpc>
                <a:spcPct val="200000"/>
              </a:lnSpc>
              <a:buFont typeface="Arial" panose="020B0604020202020204" pitchFamily="34" charset="0"/>
              <a:buChar char="•"/>
            </a:pPr>
            <a:r>
              <a:rPr lang="da-DK" sz="2000" dirty="0"/>
              <a:t>Konsekvens af dårligt indeklima</a:t>
            </a:r>
          </a:p>
          <a:p>
            <a:endParaRPr lang="da-DK" sz="2000"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4</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523220"/>
          </a:xfrm>
          <a:prstGeom prst="rect">
            <a:avLst/>
          </a:prstGeom>
          <a:noFill/>
        </p:spPr>
        <p:txBody>
          <a:bodyPr wrap="square" rtlCol="0">
            <a:spAutoFit/>
          </a:bodyPr>
          <a:lstStyle/>
          <a:p>
            <a:r>
              <a:rPr lang="da-DK" sz="2800" dirty="0">
                <a:solidFill>
                  <a:schemeClr val="accent1"/>
                </a:solidFill>
              </a:rPr>
              <a:t>Hvorfor ventilering? </a:t>
            </a:r>
          </a:p>
        </p:txBody>
      </p:sp>
      <p:graphicFrame>
        <p:nvGraphicFramePr>
          <p:cNvPr id="5" name="Pladsholder til indhold 3">
            <a:extLst>
              <a:ext uri="{FF2B5EF4-FFF2-40B4-BE49-F238E27FC236}">
                <a16:creationId xmlns:a16="http://schemas.microsoft.com/office/drawing/2014/main" id="{87D00F57-BE18-3296-E556-B800CF6B599A}"/>
              </a:ext>
            </a:extLst>
          </p:cNvPr>
          <p:cNvGraphicFramePr>
            <a:graphicFrameLocks/>
          </p:cNvGraphicFramePr>
          <p:nvPr>
            <p:extLst>
              <p:ext uri="{D42A27DB-BD31-4B8C-83A1-F6EECF244321}">
                <p14:modId xmlns:p14="http://schemas.microsoft.com/office/powerpoint/2010/main" val="3438918086"/>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ladsholder til indhold 2">
            <a:extLst>
              <a:ext uri="{FF2B5EF4-FFF2-40B4-BE49-F238E27FC236}">
                <a16:creationId xmlns:a16="http://schemas.microsoft.com/office/drawing/2014/main" id="{E77F8049-B042-E1C7-0F21-8BF624A67161}"/>
              </a:ext>
            </a:extLst>
          </p:cNvPr>
          <p:cNvSpPr txBox="1">
            <a:spLocks/>
          </p:cNvSpPr>
          <p:nvPr/>
        </p:nvSpPr>
        <p:spPr>
          <a:xfrm>
            <a:off x="1114560" y="2209797"/>
            <a:ext cx="3610744" cy="1335508"/>
          </a:xfrm>
          <a:prstGeom prst="rect">
            <a:avLst/>
          </a:prstGeom>
        </p:spPr>
        <p:txBody>
          <a:bodyPr vert="horz" lIns="91436" tIns="45718" rIns="91436" bIns="45718" rtlCol="0">
            <a:normAutofit fontScale="92500" lnSpcReduction="20000"/>
          </a:bodyPr>
          <a:lstStyle>
            <a:lvl1pPr marL="0" indent="0" algn="ctr" defTabSz="914354"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900" kern="1200">
                <a:solidFill>
                  <a:schemeClr val="tx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400" b="1" dirty="0">
                <a:solidFill>
                  <a:srgbClr val="336699"/>
                </a:solidFill>
                <a:latin typeface="Calibri Light" panose="020F0302020204030204" pitchFamily="34" charset="0"/>
                <a:ea typeface="Batang" panose="02030600000101010101" pitchFamily="18" charset="-127"/>
              </a:rPr>
              <a:t>Sundhed og livskvalitet</a:t>
            </a:r>
            <a:endParaRPr lang="da-DK" sz="1400" dirty="0">
              <a:latin typeface="Calibri Light" panose="020F0302020204030204" pitchFamily="34" charset="0"/>
              <a:ea typeface="Batang" panose="02030600000101010101" pitchFamily="18" charset="-127"/>
            </a:endParaRPr>
          </a:p>
          <a:p>
            <a:r>
              <a:rPr lang="da-DK" sz="1400" dirty="0">
                <a:latin typeface="Calibri Light" panose="020F0302020204030204" pitchFamily="34" charset="0"/>
                <a:ea typeface="Batang" panose="02030600000101010101" pitchFamily="18" charset="-127"/>
              </a:rPr>
              <a:t>Irritation i øjne og luftveje</a:t>
            </a:r>
          </a:p>
          <a:p>
            <a:r>
              <a:rPr lang="da-DK" sz="1400" dirty="0">
                <a:latin typeface="Calibri Light" panose="020F0302020204030204" pitchFamily="34" charset="0"/>
                <a:ea typeface="Batang" panose="02030600000101010101" pitchFamily="18" charset="-127"/>
              </a:rPr>
              <a:t>Udslæt, rødme og kløe i huden</a:t>
            </a:r>
          </a:p>
          <a:p>
            <a:r>
              <a:rPr lang="da-DK" sz="1400" dirty="0">
                <a:latin typeface="Calibri Light" panose="020F0302020204030204" pitchFamily="34" charset="0"/>
                <a:ea typeface="Batang" panose="02030600000101010101" pitchFamily="18" charset="-127"/>
              </a:rPr>
              <a:t>Hovedpine og træthed</a:t>
            </a:r>
          </a:p>
          <a:p>
            <a:r>
              <a:rPr lang="da-DK" sz="1400" dirty="0">
                <a:latin typeface="Calibri Light" panose="020F0302020204030204" pitchFamily="34" charset="0"/>
                <a:ea typeface="Batang" panose="02030600000101010101" pitchFamily="18" charset="-127"/>
              </a:rPr>
              <a:t>Kvalme og svimmelhed</a:t>
            </a:r>
          </a:p>
        </p:txBody>
      </p:sp>
      <p:sp>
        <p:nvSpPr>
          <p:cNvPr id="3" name="Rektangel 2">
            <a:extLst>
              <a:ext uri="{FF2B5EF4-FFF2-40B4-BE49-F238E27FC236}">
                <a16:creationId xmlns:a16="http://schemas.microsoft.com/office/drawing/2014/main" id="{2AA80001-25E6-A034-B4E9-3DFD01437F53}"/>
              </a:ext>
            </a:extLst>
          </p:cNvPr>
          <p:cNvSpPr/>
          <p:nvPr/>
        </p:nvSpPr>
        <p:spPr>
          <a:xfrm>
            <a:off x="5229360" y="2166388"/>
            <a:ext cx="3744416" cy="3921591"/>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p>
        </p:txBody>
      </p:sp>
      <p:sp>
        <p:nvSpPr>
          <p:cNvPr id="4" name="Rektangel 3">
            <a:extLst>
              <a:ext uri="{FF2B5EF4-FFF2-40B4-BE49-F238E27FC236}">
                <a16:creationId xmlns:a16="http://schemas.microsoft.com/office/drawing/2014/main" id="{86A44526-FC62-B0AB-3576-098E1868E32E}"/>
              </a:ext>
            </a:extLst>
          </p:cNvPr>
          <p:cNvSpPr/>
          <p:nvPr/>
        </p:nvSpPr>
        <p:spPr>
          <a:xfrm>
            <a:off x="1124904" y="2166388"/>
            <a:ext cx="3600400" cy="3921591"/>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boks 6">
            <a:extLst>
              <a:ext uri="{FF2B5EF4-FFF2-40B4-BE49-F238E27FC236}">
                <a16:creationId xmlns:a16="http://schemas.microsoft.com/office/drawing/2014/main" id="{52F0CA1C-A550-476B-21C2-45DC0A2FBC80}"/>
              </a:ext>
            </a:extLst>
          </p:cNvPr>
          <p:cNvSpPr txBox="1"/>
          <p:nvPr/>
        </p:nvSpPr>
        <p:spPr>
          <a:xfrm>
            <a:off x="5429704" y="2166388"/>
            <a:ext cx="3330132" cy="738664"/>
          </a:xfrm>
          <a:prstGeom prst="rect">
            <a:avLst/>
          </a:prstGeom>
          <a:noFill/>
        </p:spPr>
        <p:txBody>
          <a:bodyPr wrap="square" rtlCol="0">
            <a:spAutoFit/>
          </a:bodyPr>
          <a:lstStyle/>
          <a:p>
            <a:pPr algn="ctr"/>
            <a:r>
              <a:rPr lang="da-DK" sz="1400" b="1" dirty="0">
                <a:solidFill>
                  <a:srgbClr val="336699"/>
                </a:solidFill>
                <a:latin typeface="Calibri Light" panose="020F0302020204030204" pitchFamily="34" charset="0"/>
                <a:ea typeface="Batang" panose="02030600000101010101" pitchFamily="18" charset="-127"/>
              </a:rPr>
              <a:t>Bygningens stand</a:t>
            </a:r>
            <a:endParaRPr lang="da-DK" sz="1400" dirty="0">
              <a:latin typeface="Calibri Light" panose="020F0302020204030204" pitchFamily="34" charset="0"/>
              <a:ea typeface="Batang" panose="02030600000101010101" pitchFamily="18" charset="-127"/>
            </a:endParaRPr>
          </a:p>
          <a:p>
            <a:pPr algn="ctr"/>
            <a:r>
              <a:rPr lang="da-DK" sz="1400" dirty="0">
                <a:latin typeface="Calibri Light" panose="020F0302020204030204" pitchFamily="34" charset="0"/>
                <a:ea typeface="Batang" panose="02030600000101010101" pitchFamily="18" charset="-127"/>
              </a:rPr>
              <a:t>Skimmel</a:t>
            </a:r>
          </a:p>
          <a:p>
            <a:pPr algn="ctr"/>
            <a:r>
              <a:rPr lang="da-DK" sz="1400" dirty="0">
                <a:latin typeface="Calibri Light" panose="020F0302020204030204" pitchFamily="34" charset="0"/>
                <a:ea typeface="Batang" panose="02030600000101010101" pitchFamily="18" charset="-127"/>
              </a:rPr>
              <a:t>Nedbrydning af overflader</a:t>
            </a:r>
          </a:p>
        </p:txBody>
      </p:sp>
      <p:pic>
        <p:nvPicPr>
          <p:cNvPr id="11" name="Picture 5" descr="Billedresultat for allergi">
            <a:extLst>
              <a:ext uri="{FF2B5EF4-FFF2-40B4-BE49-F238E27FC236}">
                <a16:creationId xmlns:a16="http://schemas.microsoft.com/office/drawing/2014/main" id="{CCCE3B3A-7035-BF70-4A51-C241577307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640"/>
          <a:stretch/>
        </p:blipFill>
        <p:spPr bwMode="auto">
          <a:xfrm>
            <a:off x="1196912" y="3738449"/>
            <a:ext cx="3456384" cy="2258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jern skimmelsvamp fra din bolig med ventilation">
            <a:extLst>
              <a:ext uri="{FF2B5EF4-FFF2-40B4-BE49-F238E27FC236}">
                <a16:creationId xmlns:a16="http://schemas.microsoft.com/office/drawing/2014/main" id="{3944461F-9AF3-FA37-74FA-64B49041E2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810" r="12248"/>
          <a:stretch/>
        </p:blipFill>
        <p:spPr bwMode="auto">
          <a:xfrm>
            <a:off x="5322508" y="3730028"/>
            <a:ext cx="3544526" cy="226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4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2082263" y="2120674"/>
            <a:ext cx="8739859" cy="3939536"/>
          </a:xfrm>
          <a:prstGeom prst="rect">
            <a:avLst/>
          </a:prstGeom>
        </p:spPr>
        <p:txBody>
          <a:bodyPr wrap="square" lIns="91436" tIns="45718" rIns="91436" bIns="45718">
            <a:spAutoFit/>
          </a:bodyPr>
          <a:lstStyle/>
          <a:p>
            <a:pPr marL="342900" indent="-342900">
              <a:lnSpc>
                <a:spcPct val="150000"/>
              </a:lnSpc>
              <a:buFont typeface="Arial" panose="020B0604020202020204" pitchFamily="34" charset="0"/>
              <a:buChar char="•"/>
            </a:pPr>
            <a:r>
              <a:rPr lang="da-DK" sz="2000" dirty="0"/>
              <a:t>Naturlig ventilation</a:t>
            </a:r>
          </a:p>
          <a:p>
            <a:pPr>
              <a:lnSpc>
                <a:spcPct val="150000"/>
              </a:lnSpc>
            </a:pPr>
            <a:endParaRPr lang="da-DK" sz="2000" dirty="0"/>
          </a:p>
          <a:p>
            <a:pPr marL="342900" indent="-342900">
              <a:buFont typeface="Arial" panose="020B0604020202020204" pitchFamily="34" charset="0"/>
              <a:buChar char="•"/>
            </a:pPr>
            <a:r>
              <a:rPr lang="da-DK" sz="2000" dirty="0"/>
              <a:t>Balanceret mekanisk ventilation (udsugning, indblæsning og varmegenvinding)</a:t>
            </a:r>
          </a:p>
          <a:p>
            <a:pPr marL="800078" lvl="1" indent="-342900">
              <a:buFont typeface="Arial" panose="020B0604020202020204" pitchFamily="34" charset="0"/>
              <a:buChar char="•"/>
            </a:pPr>
            <a:r>
              <a:rPr lang="da-DK" sz="2000" dirty="0"/>
              <a:t>Centrale anlæg </a:t>
            </a:r>
          </a:p>
          <a:p>
            <a:pPr marL="800078" lvl="1" indent="-342900">
              <a:buFont typeface="Arial" panose="020B0604020202020204" pitchFamily="34" charset="0"/>
              <a:buChar char="•"/>
            </a:pPr>
            <a:r>
              <a:rPr lang="da-DK" sz="2000" dirty="0"/>
              <a:t>Decentrale anlæg</a:t>
            </a:r>
          </a:p>
          <a:p>
            <a:pPr marL="342900" indent="-342900">
              <a:lnSpc>
                <a:spcPct val="150000"/>
              </a:lnSpc>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Hybrid ventilation</a:t>
            </a:r>
          </a:p>
          <a:p>
            <a:pPr marL="800078" lvl="1" indent="-342900">
              <a:buFont typeface="Arial" panose="020B0604020202020204" pitchFamily="34" charset="0"/>
              <a:buChar char="•"/>
            </a:pPr>
            <a:r>
              <a:rPr lang="da-DK" sz="2000" dirty="0"/>
              <a:t>Udsugning kombineret med friskluftsindtag	</a:t>
            </a:r>
          </a:p>
          <a:p>
            <a:pPr marL="1257254" lvl="2" indent="-342900">
              <a:buFont typeface="Arial" panose="020B0604020202020204" pitchFamily="34" charset="0"/>
              <a:buChar char="•"/>
            </a:pPr>
            <a:r>
              <a:rPr lang="da-DK" sz="2000" dirty="0"/>
              <a:t>Friskluftindtag som ventilløsning</a:t>
            </a:r>
          </a:p>
          <a:p>
            <a:pPr marL="1257254" lvl="2" indent="-342900">
              <a:buFont typeface="Arial" panose="020B0604020202020204" pitchFamily="34" charset="0"/>
              <a:buChar char="•"/>
            </a:pPr>
            <a:r>
              <a:rPr lang="da-DK" sz="2000" dirty="0"/>
              <a:t>Friskluftindtag via ventilationsvindue</a:t>
            </a:r>
          </a:p>
          <a:p>
            <a:pPr marL="1257254" lvl="2" indent="-342900">
              <a:buFont typeface="Arial" panose="020B0604020202020204" pitchFamily="34" charset="0"/>
              <a:buChar char="•"/>
            </a:pPr>
            <a:r>
              <a:rPr lang="da-DK" sz="2000" dirty="0"/>
              <a:t>Etc.</a:t>
            </a:r>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5</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830997"/>
          </a:xfrm>
          <a:prstGeom prst="rect">
            <a:avLst/>
          </a:prstGeom>
          <a:noFill/>
        </p:spPr>
        <p:txBody>
          <a:bodyPr wrap="square" rtlCol="0">
            <a:spAutoFit/>
          </a:bodyPr>
          <a:lstStyle/>
          <a:p>
            <a:r>
              <a:rPr lang="da-DK" sz="2800" dirty="0">
                <a:solidFill>
                  <a:schemeClr val="accent1"/>
                </a:solidFill>
              </a:rPr>
              <a:t>Hvordan kan der ventileres?</a:t>
            </a:r>
          </a:p>
          <a:p>
            <a:r>
              <a:rPr lang="da-DK" sz="2000" dirty="0">
                <a:solidFill>
                  <a:schemeClr val="accent1"/>
                </a:solidFill>
              </a:rPr>
              <a:t>Ventilationsløsninger</a:t>
            </a:r>
          </a:p>
        </p:txBody>
      </p:sp>
      <p:graphicFrame>
        <p:nvGraphicFramePr>
          <p:cNvPr id="2" name="Pladsholder til indhold 3">
            <a:extLst>
              <a:ext uri="{FF2B5EF4-FFF2-40B4-BE49-F238E27FC236}">
                <a16:creationId xmlns:a16="http://schemas.microsoft.com/office/drawing/2014/main" id="{9283FD91-3E44-1B79-1BA3-90513AF9615C}"/>
              </a:ext>
            </a:extLst>
          </p:cNvPr>
          <p:cNvGraphicFramePr>
            <a:graphicFrameLocks/>
          </p:cNvGraphicFramePr>
          <p:nvPr>
            <p:extLst>
              <p:ext uri="{D42A27DB-BD31-4B8C-83A1-F6EECF244321}">
                <p14:modId xmlns:p14="http://schemas.microsoft.com/office/powerpoint/2010/main" val="3530937595"/>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lede 8">
            <a:extLst>
              <a:ext uri="{FF2B5EF4-FFF2-40B4-BE49-F238E27FC236}">
                <a16:creationId xmlns:a16="http://schemas.microsoft.com/office/drawing/2014/main" id="{75356129-FADD-0A8A-6535-19F0EC9FC937}"/>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670551" y="1931408"/>
            <a:ext cx="1270544" cy="1145662"/>
          </a:xfrm>
          <a:prstGeom prst="rect">
            <a:avLst/>
          </a:prstGeom>
        </p:spPr>
      </p:pic>
      <p:pic>
        <p:nvPicPr>
          <p:cNvPr id="12" name="Billede 11">
            <a:extLst>
              <a:ext uri="{FF2B5EF4-FFF2-40B4-BE49-F238E27FC236}">
                <a16:creationId xmlns:a16="http://schemas.microsoft.com/office/drawing/2014/main" id="{36C11339-2FCC-EC3F-245F-C78482F8845C}"/>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720159" y="3153765"/>
            <a:ext cx="1220936" cy="1068319"/>
          </a:xfrm>
          <a:prstGeom prst="rect">
            <a:avLst/>
          </a:prstGeom>
        </p:spPr>
      </p:pic>
      <p:pic>
        <p:nvPicPr>
          <p:cNvPr id="16" name="Billede 15">
            <a:extLst>
              <a:ext uri="{FF2B5EF4-FFF2-40B4-BE49-F238E27FC236}">
                <a16:creationId xmlns:a16="http://schemas.microsoft.com/office/drawing/2014/main" id="{C0774C87-0509-F1D2-A4EE-1E74BB5E8C48}"/>
              </a:ext>
            </a:extLst>
          </p:cNvPr>
          <p:cNvPicPr>
            <a:picLocks noChangeAspect="1"/>
          </p:cNvPicPr>
          <p:nvPr/>
        </p:nvPicPr>
        <p:blipFill>
          <a:blip r:embed="rId12"/>
          <a:stretch>
            <a:fillRect/>
          </a:stretch>
        </p:blipFill>
        <p:spPr>
          <a:xfrm>
            <a:off x="828480" y="4434121"/>
            <a:ext cx="1002473" cy="1043670"/>
          </a:xfrm>
          <a:prstGeom prst="rect">
            <a:avLst/>
          </a:prstGeom>
        </p:spPr>
      </p:pic>
    </p:spTree>
    <p:extLst>
      <p:ext uri="{BB962C8B-B14F-4D97-AF65-F5344CB8AC3E}">
        <p14:creationId xmlns:p14="http://schemas.microsoft.com/office/powerpoint/2010/main" val="146641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2663493"/>
            <a:ext cx="9813758" cy="2862318"/>
          </a:xfrm>
          <a:prstGeom prst="rect">
            <a:avLst/>
          </a:prstGeom>
        </p:spPr>
        <p:txBody>
          <a:bodyPr wrap="square" lIns="91436" tIns="45718" rIns="91436" bIns="45718">
            <a:spAutoFit/>
          </a:bodyPr>
          <a:lstStyle/>
          <a:p>
            <a:r>
              <a:rPr lang="da-DK" sz="2000" dirty="0"/>
              <a:t>Ved naturlig ventilation bruges alene naturens kræfter til at ventilere.</a:t>
            </a:r>
          </a:p>
          <a:p>
            <a:endParaRPr lang="da-DK" sz="2000" dirty="0"/>
          </a:p>
          <a:p>
            <a:r>
              <a:rPr lang="da-DK" sz="2000" dirty="0"/>
              <a:t>I ældre boliger (typisk før 1960) ses det ved aftrækskanaler typisk placeret i badeværelser og køkkener, hvor termisk opdrift (skorstenseffekten) sikrer, at luften ledes op og bort. </a:t>
            </a:r>
            <a:br>
              <a:rPr lang="da-DK" sz="2000" dirty="0"/>
            </a:br>
            <a:r>
              <a:rPr lang="da-DK" sz="2000" dirty="0"/>
              <a:t>Friskluftstilførslen sker enten ved utætheder i facaden eller åbning af vinduer.</a:t>
            </a:r>
          </a:p>
          <a:p>
            <a:endParaRPr lang="da-DK" sz="2000" dirty="0"/>
          </a:p>
          <a:p>
            <a:r>
              <a:rPr lang="da-DK" sz="2000" dirty="0"/>
              <a:t>For andre bygninger end beboelsesbygninger (kontorer og skoler) blev ventilering hovedsageligt udført som naturlig ventilation (åbning af vinduer) helt frem til 1990’erne. Herefter begyndte bygningsreglementet at stille specificerede krav til ventilering.</a:t>
            </a:r>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6</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1" y="1010653"/>
            <a:ext cx="5906712" cy="523220"/>
          </a:xfrm>
          <a:prstGeom prst="rect">
            <a:avLst/>
          </a:prstGeom>
          <a:noFill/>
        </p:spPr>
        <p:txBody>
          <a:bodyPr wrap="square" rtlCol="0">
            <a:spAutoFit/>
          </a:bodyPr>
          <a:lstStyle/>
          <a:p>
            <a:r>
              <a:rPr lang="da-DK" sz="2800" dirty="0">
                <a:solidFill>
                  <a:schemeClr val="accent1"/>
                </a:solidFill>
              </a:rPr>
              <a:t>Naturlig ventilation</a:t>
            </a:r>
          </a:p>
        </p:txBody>
      </p:sp>
      <p:pic>
        <p:nvPicPr>
          <p:cNvPr id="2" name="Billede 1">
            <a:extLst>
              <a:ext uri="{FF2B5EF4-FFF2-40B4-BE49-F238E27FC236}">
                <a16:creationId xmlns:a16="http://schemas.microsoft.com/office/drawing/2014/main" id="{E3DB0563-A152-19FD-81B2-BFDC51106AE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70551" y="1517831"/>
            <a:ext cx="1270544" cy="1145662"/>
          </a:xfrm>
          <a:prstGeom prst="rect">
            <a:avLst/>
          </a:prstGeom>
        </p:spPr>
      </p:pic>
      <p:graphicFrame>
        <p:nvGraphicFramePr>
          <p:cNvPr id="3" name="Pladsholder til indhold 3">
            <a:extLst>
              <a:ext uri="{FF2B5EF4-FFF2-40B4-BE49-F238E27FC236}">
                <a16:creationId xmlns:a16="http://schemas.microsoft.com/office/drawing/2014/main" id="{C9910548-1592-71B8-7707-4D1DFFA2A837}"/>
              </a:ext>
            </a:extLst>
          </p:cNvPr>
          <p:cNvGraphicFramePr>
            <a:graphicFrameLocks/>
          </p:cNvGraphicFramePr>
          <p:nvPr>
            <p:extLst>
              <p:ext uri="{D42A27DB-BD31-4B8C-83A1-F6EECF244321}">
                <p14:modId xmlns:p14="http://schemas.microsoft.com/office/powerpoint/2010/main" val="3160224677"/>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Billede 4">
            <a:extLst>
              <a:ext uri="{FF2B5EF4-FFF2-40B4-BE49-F238E27FC236}">
                <a16:creationId xmlns:a16="http://schemas.microsoft.com/office/drawing/2014/main" id="{0EFA63B6-86A2-0268-D83A-BA248BB1B14E}"/>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10547732" y="3210831"/>
            <a:ext cx="973717" cy="982990"/>
          </a:xfrm>
          <a:prstGeom prst="rect">
            <a:avLst/>
          </a:prstGeom>
        </p:spPr>
      </p:pic>
      <p:pic>
        <p:nvPicPr>
          <p:cNvPr id="11" name="Billede 10">
            <a:extLst>
              <a:ext uri="{FF2B5EF4-FFF2-40B4-BE49-F238E27FC236}">
                <a16:creationId xmlns:a16="http://schemas.microsoft.com/office/drawing/2014/main" id="{D008614B-3118-5F33-364B-EF04108B4344}"/>
              </a:ext>
            </a:extLst>
          </p:cNvPr>
          <p:cNvPicPr>
            <a:picLocks noChangeAspect="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10615677" y="4472996"/>
            <a:ext cx="900864" cy="909610"/>
          </a:xfrm>
          <a:prstGeom prst="rect">
            <a:avLst/>
          </a:prstGeom>
        </p:spPr>
      </p:pic>
    </p:spTree>
    <p:extLst>
      <p:ext uri="{BB962C8B-B14F-4D97-AF65-F5344CB8AC3E}">
        <p14:creationId xmlns:p14="http://schemas.microsoft.com/office/powerpoint/2010/main" val="51256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7</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10230061" cy="523220"/>
          </a:xfrm>
          <a:prstGeom prst="rect">
            <a:avLst/>
          </a:prstGeom>
          <a:noFill/>
        </p:spPr>
        <p:txBody>
          <a:bodyPr wrap="square" rtlCol="0">
            <a:spAutoFit/>
          </a:bodyPr>
          <a:lstStyle/>
          <a:p>
            <a:r>
              <a:rPr lang="da-DK" sz="2800" dirty="0">
                <a:solidFill>
                  <a:schemeClr val="accent1"/>
                </a:solidFill>
              </a:rPr>
              <a:t>Balanceret mekanisk ventilation</a:t>
            </a:r>
          </a:p>
        </p:txBody>
      </p:sp>
      <p:sp>
        <p:nvSpPr>
          <p:cNvPr id="2" name="Tekstfelt 1">
            <a:extLst>
              <a:ext uri="{FF2B5EF4-FFF2-40B4-BE49-F238E27FC236}">
                <a16:creationId xmlns:a16="http://schemas.microsoft.com/office/drawing/2014/main" id="{69FBD5FD-23BB-9BEA-1F1C-2548F0FCCECD}"/>
              </a:ext>
            </a:extLst>
          </p:cNvPr>
          <p:cNvSpPr txBox="1"/>
          <p:nvPr/>
        </p:nvSpPr>
        <p:spPr>
          <a:xfrm>
            <a:off x="673211" y="2602192"/>
            <a:ext cx="9942466" cy="3170099"/>
          </a:xfrm>
          <a:prstGeom prst="rect">
            <a:avLst/>
          </a:prstGeom>
          <a:noFill/>
        </p:spPr>
        <p:txBody>
          <a:bodyPr wrap="square" rtlCol="0">
            <a:spAutoFit/>
          </a:bodyPr>
          <a:lstStyle/>
          <a:p>
            <a:r>
              <a:rPr lang="da-DK" sz="2000" dirty="0"/>
              <a:t>Et mekanisk ventilationsanlæg tager luft udefra og blæser ind via kanalsystem og armaturer. Luften forvarmes via varmeveksleren og evt. varmeflade. Luften udsuges via samme anlæg.</a:t>
            </a:r>
          </a:p>
          <a:p>
            <a:endParaRPr lang="da-DK" sz="2000" dirty="0"/>
          </a:p>
          <a:p>
            <a:r>
              <a:rPr lang="da-DK" sz="2000" dirty="0"/>
              <a:t>I bygningsreglementet 2010 indførtes krav om balanceret ventilation i boliger, inkl. varmegenvinding. I dag stilles krav til varmegenvinding i boliger på min. 80 %.</a:t>
            </a:r>
          </a:p>
          <a:p>
            <a:r>
              <a:rPr lang="da-DK" sz="2000" dirty="0"/>
              <a:t>Der stilles ikke krav til supplerende opvarmning af indblæsningsluften. Da der ofte opleves trækgener fra indblæsningsluften, suppleres ofte med en varmeflade. Varmeflade er enten er </a:t>
            </a:r>
            <a:r>
              <a:rPr lang="da-DK" sz="2000" dirty="0" err="1"/>
              <a:t>el-drevet</a:t>
            </a:r>
            <a:r>
              <a:rPr lang="da-DK" sz="2000" dirty="0"/>
              <a:t> eller </a:t>
            </a:r>
            <a:r>
              <a:rPr lang="da-DK" sz="2000" dirty="0" err="1"/>
              <a:t>vandbåren</a:t>
            </a:r>
            <a:r>
              <a:rPr lang="da-DK" sz="2000" dirty="0"/>
              <a:t>.</a:t>
            </a:r>
          </a:p>
          <a:p>
            <a:endParaRPr lang="da-DK" sz="2000" dirty="0"/>
          </a:p>
          <a:p>
            <a:r>
              <a:rPr lang="da-DK" sz="2000" dirty="0"/>
              <a:t>Ventilationssystemer på skoler og kontorer skal overholde kravet til 73 % varmegenvinding.</a:t>
            </a:r>
          </a:p>
        </p:txBody>
      </p:sp>
      <p:graphicFrame>
        <p:nvGraphicFramePr>
          <p:cNvPr id="4" name="Pladsholder til indhold 3">
            <a:extLst>
              <a:ext uri="{FF2B5EF4-FFF2-40B4-BE49-F238E27FC236}">
                <a16:creationId xmlns:a16="http://schemas.microsoft.com/office/drawing/2014/main" id="{D97D6A31-CD2C-222A-457E-2CDB87546EB6}"/>
              </a:ext>
            </a:extLst>
          </p:cNvPr>
          <p:cNvGraphicFramePr>
            <a:graphicFrameLocks/>
          </p:cNvGraphicFramePr>
          <p:nvPr>
            <p:extLst>
              <p:ext uri="{D42A27DB-BD31-4B8C-83A1-F6EECF244321}">
                <p14:modId xmlns:p14="http://schemas.microsoft.com/office/powerpoint/2010/main" val="2022201667"/>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a16="http://schemas.microsoft.com/office/drawing/2014/main" id="{CEAE4F8C-E63C-2DD9-C7F0-7162048338A4}"/>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742740" y="1533873"/>
            <a:ext cx="1220936" cy="1068319"/>
          </a:xfrm>
          <a:prstGeom prst="rect">
            <a:avLst/>
          </a:prstGeom>
        </p:spPr>
      </p:pic>
      <p:pic>
        <p:nvPicPr>
          <p:cNvPr id="12" name="Billede 11">
            <a:extLst>
              <a:ext uri="{FF2B5EF4-FFF2-40B4-BE49-F238E27FC236}">
                <a16:creationId xmlns:a16="http://schemas.microsoft.com/office/drawing/2014/main" id="{9CBB3C07-A457-163F-CE43-1521254319D5}"/>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10547732" y="3623281"/>
            <a:ext cx="973717" cy="982990"/>
          </a:xfrm>
          <a:prstGeom prst="rect">
            <a:avLst/>
          </a:prstGeom>
        </p:spPr>
      </p:pic>
      <p:pic>
        <p:nvPicPr>
          <p:cNvPr id="13" name="Billede 12">
            <a:extLst>
              <a:ext uri="{FF2B5EF4-FFF2-40B4-BE49-F238E27FC236}">
                <a16:creationId xmlns:a16="http://schemas.microsoft.com/office/drawing/2014/main" id="{D5F9314C-1C5A-060B-212F-8C8C0219C84D}"/>
              </a:ext>
            </a:extLst>
          </p:cNvPr>
          <p:cNvPicPr>
            <a:picLocks noChangeAspect="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10615677" y="4988565"/>
            <a:ext cx="900864" cy="909610"/>
          </a:xfrm>
          <a:prstGeom prst="rect">
            <a:avLst/>
          </a:prstGeom>
        </p:spPr>
      </p:pic>
    </p:spTree>
    <p:extLst>
      <p:ext uri="{BB962C8B-B14F-4D97-AF65-F5344CB8AC3E}">
        <p14:creationId xmlns:p14="http://schemas.microsoft.com/office/powerpoint/2010/main" val="163108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8</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954465" cy="523220"/>
          </a:xfrm>
          <a:prstGeom prst="rect">
            <a:avLst/>
          </a:prstGeom>
          <a:noFill/>
        </p:spPr>
        <p:txBody>
          <a:bodyPr wrap="square" rtlCol="0">
            <a:spAutoFit/>
          </a:bodyPr>
          <a:lstStyle/>
          <a:p>
            <a:r>
              <a:rPr lang="da-DK" sz="2800" dirty="0">
                <a:solidFill>
                  <a:schemeClr val="accent1"/>
                </a:solidFill>
              </a:rPr>
              <a:t>Balanceret mekanisk ventilation</a:t>
            </a:r>
          </a:p>
        </p:txBody>
      </p:sp>
      <p:sp>
        <p:nvSpPr>
          <p:cNvPr id="2" name="Tekstfelt 1">
            <a:extLst>
              <a:ext uri="{FF2B5EF4-FFF2-40B4-BE49-F238E27FC236}">
                <a16:creationId xmlns:a16="http://schemas.microsoft.com/office/drawing/2014/main" id="{69FBD5FD-23BB-9BEA-1F1C-2548F0FCCECD}"/>
              </a:ext>
            </a:extLst>
          </p:cNvPr>
          <p:cNvSpPr txBox="1"/>
          <p:nvPr/>
        </p:nvSpPr>
        <p:spPr>
          <a:xfrm>
            <a:off x="742740" y="2472864"/>
            <a:ext cx="9284043" cy="1938992"/>
          </a:xfrm>
          <a:prstGeom prst="rect">
            <a:avLst/>
          </a:prstGeom>
          <a:noFill/>
        </p:spPr>
        <p:txBody>
          <a:bodyPr wrap="square" rtlCol="0">
            <a:spAutoFit/>
          </a:bodyPr>
          <a:lstStyle/>
          <a:p>
            <a:r>
              <a:rPr lang="da-DK" sz="2000" dirty="0"/>
              <a:t>Ventilationsanlæg udføres enten som centrale anlæg eller decentrale anlæg.</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Centrale anlæg betjener enten hele bygningen eller større områder.</a:t>
            </a:r>
            <a:br>
              <a:rPr lang="da-DK" sz="2000" dirty="0"/>
            </a:br>
            <a:r>
              <a:rPr lang="da-DK" sz="2000" dirty="0"/>
              <a:t>Som hovedregel max. 24 boliger pr. anlæg ved behovsstyring eller emhættestyring.</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Decentrale anlæg betjener den enkelte bolig, klasseværelse, eller mindre område.</a:t>
            </a:r>
          </a:p>
        </p:txBody>
      </p:sp>
      <p:graphicFrame>
        <p:nvGraphicFramePr>
          <p:cNvPr id="3" name="Pladsholder til indhold 3">
            <a:extLst>
              <a:ext uri="{FF2B5EF4-FFF2-40B4-BE49-F238E27FC236}">
                <a16:creationId xmlns:a16="http://schemas.microsoft.com/office/drawing/2014/main" id="{BEDAF39A-A8A5-55B9-281D-9CC15852CC0B}"/>
              </a:ext>
            </a:extLst>
          </p:cNvPr>
          <p:cNvGraphicFramePr>
            <a:graphicFrameLocks/>
          </p:cNvGraphicFramePr>
          <p:nvPr>
            <p:extLst>
              <p:ext uri="{D42A27DB-BD31-4B8C-83A1-F6EECF244321}">
                <p14:modId xmlns:p14="http://schemas.microsoft.com/office/powerpoint/2010/main" val="4202879463"/>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a:extLst>
              <a:ext uri="{FF2B5EF4-FFF2-40B4-BE49-F238E27FC236}">
                <a16:creationId xmlns:a16="http://schemas.microsoft.com/office/drawing/2014/main" id="{9C1770C4-15CE-2130-B54F-7BE79FBCF06E}"/>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742740" y="1533873"/>
            <a:ext cx="1220936" cy="1068319"/>
          </a:xfrm>
          <a:prstGeom prst="rect">
            <a:avLst/>
          </a:prstGeom>
        </p:spPr>
      </p:pic>
    </p:spTree>
    <p:extLst>
      <p:ext uri="{BB962C8B-B14F-4D97-AF65-F5344CB8AC3E}">
        <p14:creationId xmlns:p14="http://schemas.microsoft.com/office/powerpoint/2010/main" val="146457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13"/>
          <p:cNvSpPr/>
          <p:nvPr/>
        </p:nvSpPr>
        <p:spPr>
          <a:xfrm>
            <a:off x="670551" y="2594321"/>
            <a:ext cx="9813758" cy="3785648"/>
          </a:xfrm>
          <a:prstGeom prst="rect">
            <a:avLst/>
          </a:prstGeom>
        </p:spPr>
        <p:txBody>
          <a:bodyPr wrap="square" lIns="91436" tIns="45718" rIns="91436" bIns="45718">
            <a:spAutoFit/>
          </a:bodyPr>
          <a:lstStyle/>
          <a:p>
            <a:r>
              <a:rPr lang="da-DK" sz="2000" dirty="0"/>
              <a:t>En kombination af naturlig og mekanisk ventilation, fx mekanisk udsugning og naturlig frisklufttilførsel.</a:t>
            </a:r>
          </a:p>
          <a:p>
            <a:endParaRPr lang="da-DK" sz="2000" dirty="0"/>
          </a:p>
          <a:p>
            <a:r>
              <a:rPr lang="da-DK" sz="2000" dirty="0"/>
              <a:t>I 1960’erne kom der fokus fugtproblemer og dårligt indeklima i boliger, hvorfor der i højere grad blev etableret udsugningsanlæg kombineret med friskluftventiler i vinduer i boliger. Bygningsreglementet stillede først præciserede krav om dette fra 1977.</a:t>
            </a:r>
          </a:p>
          <a:p>
            <a:endParaRPr lang="da-DK" sz="2000" dirty="0"/>
          </a:p>
          <a:p>
            <a:r>
              <a:rPr lang="da-DK" sz="2000" dirty="0"/>
              <a:t>I andre bygninger end beboelsesbygninger blev der først i 1982 stillet krav til mekanisk ventilering af toiletrum og køkkener.</a:t>
            </a:r>
          </a:p>
          <a:p>
            <a:endParaRPr lang="da-DK" sz="2000" dirty="0"/>
          </a:p>
          <a:p>
            <a:r>
              <a:rPr lang="da-DK" sz="2000" dirty="0"/>
              <a:t>Friskluftsventiler i vinduer giver ofte trækgener, hvorfor de i nogle bebyggelser blev placeret bag radiator til forvarmning af luften. Som alternativ kan der anvendes ventilationsvinduer.</a:t>
            </a:r>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23" y="508304"/>
            <a:ext cx="699326" cy="559376"/>
          </a:xfrm>
          <a:prstGeom prst="rect">
            <a:avLst/>
          </a:prstGeom>
        </p:spPr>
      </p:pic>
      <p:sp>
        <p:nvSpPr>
          <p:cNvPr id="7" name="Tekstfelt 1">
            <a:extLst>
              <a:ext uri="{FF2B5EF4-FFF2-40B4-BE49-F238E27FC236}">
                <a16:creationId xmlns:a16="http://schemas.microsoft.com/office/drawing/2014/main" id="{84158822-2803-6849-87F6-BC9DACB286BB}"/>
              </a:ext>
            </a:extLst>
          </p:cNvPr>
          <p:cNvSpPr txBox="1"/>
          <p:nvPr/>
        </p:nvSpPr>
        <p:spPr>
          <a:xfrm>
            <a:off x="8381978" y="5942742"/>
            <a:ext cx="3150552" cy="646327"/>
          </a:xfrm>
          <a:prstGeom prst="rect">
            <a:avLst/>
          </a:prstGeom>
          <a:noFill/>
        </p:spPr>
        <p:txBody>
          <a:bodyPr wrap="square" lIns="91436" tIns="45718" rIns="91436" bIns="45718" rtlCol="0">
            <a:spAutoFit/>
          </a:bodyPr>
          <a:lstStyle/>
          <a:p>
            <a:pPr algn="r"/>
            <a:r>
              <a:rPr lang="da-DK" sz="1800" dirty="0">
                <a:latin typeface="Frutiger LT 75 Black" panose="02000A03050000020004" pitchFamily="2" charset="0"/>
                <a:ea typeface="Verdana" panose="020B0604030504040204" pitchFamily="34" charset="0"/>
                <a:cs typeface="Calibri" panose="020F0502020204030204" pitchFamily="34" charset="0"/>
              </a:rPr>
              <a:t>——</a:t>
            </a:r>
          </a:p>
          <a:p>
            <a:pPr algn="r"/>
            <a:r>
              <a:rPr lang="da-DK" sz="1800" b="1" dirty="0">
                <a:ea typeface="Verdana" panose="020B0604030504040204" pitchFamily="34" charset="0"/>
                <a:cs typeface="Calibri" panose="020F0502020204030204" pitchFamily="34" charset="0"/>
              </a:rPr>
              <a:t>#</a:t>
            </a:r>
            <a:fld id="{9789292E-34EB-4425-A185-9C55605C4B53}" type="slidenum">
              <a:rPr lang="da-DK" sz="1800" b="1" smtClean="0">
                <a:ea typeface="Verdana" panose="020B0604030504040204" pitchFamily="34" charset="0"/>
                <a:cs typeface="Calibri" panose="020F0502020204030204" pitchFamily="34" charset="0"/>
              </a:rPr>
              <a:pPr algn="r"/>
              <a:t>9</a:t>
            </a:fld>
            <a:endParaRPr lang="da-DK" sz="1800" b="1" dirty="0">
              <a:ea typeface="Verdana" panose="020B0604030504040204" pitchFamily="34" charset="0"/>
              <a:cs typeface="Calibri" panose="020F0502020204030204" pitchFamily="34" charset="0"/>
            </a:endParaRPr>
          </a:p>
        </p:txBody>
      </p:sp>
      <p:sp>
        <p:nvSpPr>
          <p:cNvPr id="10" name="Tekstfelt 9">
            <a:extLst>
              <a:ext uri="{FF2B5EF4-FFF2-40B4-BE49-F238E27FC236}">
                <a16:creationId xmlns:a16="http://schemas.microsoft.com/office/drawing/2014/main" id="{0D67DA30-8A2A-0451-B4D9-B1B8FFCF4713}"/>
              </a:ext>
            </a:extLst>
          </p:cNvPr>
          <p:cNvSpPr txBox="1"/>
          <p:nvPr/>
        </p:nvSpPr>
        <p:spPr>
          <a:xfrm>
            <a:off x="670550" y="1010653"/>
            <a:ext cx="7954465" cy="523220"/>
          </a:xfrm>
          <a:prstGeom prst="rect">
            <a:avLst/>
          </a:prstGeom>
          <a:noFill/>
        </p:spPr>
        <p:txBody>
          <a:bodyPr wrap="square" rtlCol="0">
            <a:spAutoFit/>
          </a:bodyPr>
          <a:lstStyle/>
          <a:p>
            <a:r>
              <a:rPr lang="da-DK" sz="2800" dirty="0">
                <a:solidFill>
                  <a:schemeClr val="accent1"/>
                </a:solidFill>
              </a:rPr>
              <a:t>Hybrid ventilation</a:t>
            </a:r>
          </a:p>
        </p:txBody>
      </p:sp>
      <p:graphicFrame>
        <p:nvGraphicFramePr>
          <p:cNvPr id="2" name="Pladsholder til indhold 3">
            <a:extLst>
              <a:ext uri="{FF2B5EF4-FFF2-40B4-BE49-F238E27FC236}">
                <a16:creationId xmlns:a16="http://schemas.microsoft.com/office/drawing/2014/main" id="{80F0110E-AD8F-E234-B079-97B9D577D6BF}"/>
              </a:ext>
            </a:extLst>
          </p:cNvPr>
          <p:cNvGraphicFramePr>
            <a:graphicFrameLocks/>
          </p:cNvGraphicFramePr>
          <p:nvPr>
            <p:extLst>
              <p:ext uri="{D42A27DB-BD31-4B8C-83A1-F6EECF244321}">
                <p14:modId xmlns:p14="http://schemas.microsoft.com/office/powerpoint/2010/main" val="2159398685"/>
              </p:ext>
            </p:extLst>
          </p:nvPr>
        </p:nvGraphicFramePr>
        <p:xfrm>
          <a:off x="670551" y="634004"/>
          <a:ext cx="9813758" cy="30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lede 2">
            <a:extLst>
              <a:ext uri="{FF2B5EF4-FFF2-40B4-BE49-F238E27FC236}">
                <a16:creationId xmlns:a16="http://schemas.microsoft.com/office/drawing/2014/main" id="{0F05BBD5-17F6-8C5B-7D4D-A56E8CE26967}"/>
              </a:ext>
            </a:extLst>
          </p:cNvPr>
          <p:cNvPicPr>
            <a:picLocks noChangeAspect="1"/>
          </p:cNvPicPr>
          <p:nvPr/>
        </p:nvPicPr>
        <p:blipFill>
          <a:blip r:embed="rId8"/>
          <a:stretch>
            <a:fillRect/>
          </a:stretch>
        </p:blipFill>
        <p:spPr>
          <a:xfrm>
            <a:off x="670551" y="1496634"/>
            <a:ext cx="1002473" cy="1043670"/>
          </a:xfrm>
          <a:prstGeom prst="rect">
            <a:avLst/>
          </a:prstGeom>
        </p:spPr>
      </p:pic>
      <p:pic>
        <p:nvPicPr>
          <p:cNvPr id="4" name="Billede 3">
            <a:extLst>
              <a:ext uri="{FF2B5EF4-FFF2-40B4-BE49-F238E27FC236}">
                <a16:creationId xmlns:a16="http://schemas.microsoft.com/office/drawing/2014/main" id="{3AD4C6CB-91B2-DC59-7695-0ED3C74A0D76}"/>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10547732" y="3527029"/>
            <a:ext cx="973717" cy="982990"/>
          </a:xfrm>
          <a:prstGeom prst="rect">
            <a:avLst/>
          </a:prstGeom>
        </p:spPr>
      </p:pic>
      <p:pic>
        <p:nvPicPr>
          <p:cNvPr id="5" name="Billede 4">
            <a:extLst>
              <a:ext uri="{FF2B5EF4-FFF2-40B4-BE49-F238E27FC236}">
                <a16:creationId xmlns:a16="http://schemas.microsoft.com/office/drawing/2014/main" id="{C4F761A8-882D-9FBA-042C-088D1E0ED7BD}"/>
              </a:ext>
            </a:extLst>
          </p:cNvPr>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10615677" y="4555431"/>
            <a:ext cx="900864" cy="909610"/>
          </a:xfrm>
          <a:prstGeom prst="rect">
            <a:avLst/>
          </a:prstGeom>
        </p:spPr>
      </p:pic>
    </p:spTree>
    <p:extLst>
      <p:ext uri="{BB962C8B-B14F-4D97-AF65-F5344CB8AC3E}">
        <p14:creationId xmlns:p14="http://schemas.microsoft.com/office/powerpoint/2010/main" val="3691820758"/>
      </p:ext>
    </p:extLst>
  </p:cSld>
  <p:clrMapOvr>
    <a:masterClrMapping/>
  </p:clrMapOvr>
</p:sld>
</file>

<file path=ppt/theme/theme1.xml><?xml version="1.0" encoding="utf-8"?>
<a:theme xmlns:a="http://schemas.openxmlformats.org/drawingml/2006/main" name="Office-tema">
  <a:themeElements>
    <a:clrScheme name="Wissenberg">
      <a:dk1>
        <a:sysClr val="windowText" lastClr="000000"/>
      </a:dk1>
      <a:lt1>
        <a:sysClr val="window" lastClr="FFFFFF"/>
      </a:lt1>
      <a:dk2>
        <a:srgbClr val="0F4C81"/>
      </a:dk2>
      <a:lt2>
        <a:srgbClr val="E7E6E6"/>
      </a:lt2>
      <a:accent1>
        <a:srgbClr val="0F4C81"/>
      </a:accent1>
      <a:accent2>
        <a:srgbClr val="810F4C"/>
      </a:accent2>
      <a:accent3>
        <a:srgbClr val="4C810F"/>
      </a:accent3>
      <a:accent4>
        <a:srgbClr val="D8D8D8"/>
      </a:accent4>
      <a:accent5>
        <a:srgbClr val="9FB7CD"/>
      </a:accent5>
      <a:accent6>
        <a:srgbClr val="3A3838"/>
      </a:accent6>
      <a:hlink>
        <a:srgbClr val="0F4C81"/>
      </a:hlink>
      <a:folHlink>
        <a:srgbClr val="9FB7CD"/>
      </a:folHlink>
    </a:clrScheme>
    <a:fontScheme name="Wissenber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 PowerPoint Standard</Template>
  <TotalTime>1717</TotalTime>
  <Words>1630</Words>
  <Application>Microsoft Office PowerPoint</Application>
  <PresentationFormat>Widescreen</PresentationFormat>
  <Paragraphs>352</Paragraphs>
  <Slides>22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Arial</vt:lpstr>
      <vt:lpstr>Calibri</vt:lpstr>
      <vt:lpstr>Calibri Light</vt:lpstr>
      <vt:lpstr>Frutiger LT 75 Black</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Vivian Johman</dc:creator>
  <cp:lastModifiedBy>Vivian Johman</cp:lastModifiedBy>
  <cp:revision>41</cp:revision>
  <cp:lastPrinted>2022-10-05T08:18:13Z</cp:lastPrinted>
  <dcterms:created xsi:type="dcterms:W3CDTF">2022-10-03T13:33:14Z</dcterms:created>
  <dcterms:modified xsi:type="dcterms:W3CDTF">2023-10-24T05:52:42Z</dcterms:modified>
</cp:coreProperties>
</file>