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88" r:id="rId3"/>
    <p:sldId id="324" r:id="rId4"/>
    <p:sldId id="272" r:id="rId5"/>
    <p:sldId id="325" r:id="rId6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376B907-56E3-A383-22D6-E5CE6E389AFE}" name="Lena Bagge" initials="LB" userId="S::lba@sus-udd.dk::c5da029a-7128-45cd-a284-801b1159edf6" providerId="AD"/>
  <p188:author id="{35A59BD8-21DB-5EAE-58CC-36BA4E75FFAE}" name="Lisbeth Aae Jeppesen" initials="LAJ" userId="S::lj@sus-udd.dk::837b91df-72a9-4756-a398-8361871ea39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1" autoAdjust="0"/>
    <p:restoredTop sz="89533" autoAdjust="0"/>
  </p:normalViewPr>
  <p:slideViewPr>
    <p:cSldViewPr snapToGrid="0">
      <p:cViewPr varScale="1">
        <p:scale>
          <a:sx n="112" d="100"/>
          <a:sy n="112" d="100"/>
        </p:scale>
        <p:origin x="5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B2715-A41E-40DD-BEE5-1A86707150E1}" type="datetimeFigureOut">
              <a:rPr lang="da-DK" smtClean="0"/>
              <a:t>30-10-2023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76A9D-8C62-4EAB-B0BA-26CE16893C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62871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>
                <a:solidFill>
                  <a:schemeClr val="accent6">
                    <a:lumMod val="50000"/>
                  </a:schemeClr>
                </a:solidFill>
              </a:rPr>
              <a:t>Skolernes input</a:t>
            </a:r>
          </a:p>
          <a:p>
            <a:r>
              <a:rPr lang="da-DK" dirty="0">
                <a:solidFill>
                  <a:schemeClr val="accent6">
                    <a:lumMod val="50000"/>
                  </a:schemeClr>
                </a:solidFill>
              </a:rPr>
              <a:t>Eleverne </a:t>
            </a:r>
          </a:p>
          <a:p>
            <a:pPr lvl="1"/>
            <a:r>
              <a:rPr lang="da-DK" dirty="0">
                <a:solidFill>
                  <a:schemeClr val="accent6">
                    <a:lumMod val="50000"/>
                  </a:schemeClr>
                </a:solidFill>
              </a:rPr>
              <a:t>Vi mangler elever </a:t>
            </a:r>
          </a:p>
          <a:p>
            <a:pPr lvl="1"/>
            <a:r>
              <a:rPr lang="da-DK" dirty="0">
                <a:solidFill>
                  <a:schemeClr val="accent6">
                    <a:lumMod val="50000"/>
                  </a:schemeClr>
                </a:solidFill>
              </a:rPr>
              <a:t>Voksne på Grundforløbet</a:t>
            </a:r>
          </a:p>
          <a:p>
            <a:r>
              <a:rPr lang="da-DK" dirty="0">
                <a:solidFill>
                  <a:schemeClr val="accent6">
                    <a:lumMod val="50000"/>
                  </a:schemeClr>
                </a:solidFill>
              </a:rPr>
              <a:t>Synlighed (tager tid)</a:t>
            </a:r>
          </a:p>
          <a:p>
            <a:r>
              <a:rPr lang="da-DK" dirty="0">
                <a:solidFill>
                  <a:schemeClr val="accent6">
                    <a:lumMod val="50000"/>
                  </a:schemeClr>
                </a:solidFill>
              </a:rPr>
              <a:t>Netværk &amp; Workshops </a:t>
            </a:r>
          </a:p>
          <a:p>
            <a:pPr lvl="1"/>
            <a:r>
              <a:rPr lang="da-DK" dirty="0">
                <a:solidFill>
                  <a:schemeClr val="accent6">
                    <a:lumMod val="50000"/>
                  </a:schemeClr>
                </a:solidFill>
              </a:rPr>
              <a:t>Opsøgende medarbejdere</a:t>
            </a:r>
          </a:p>
          <a:p>
            <a:pPr lvl="1"/>
            <a:r>
              <a:rPr lang="da-DK" dirty="0">
                <a:solidFill>
                  <a:schemeClr val="accent6">
                    <a:lumMod val="50000"/>
                  </a:schemeClr>
                </a:solidFill>
              </a:rPr>
              <a:t>Virksomheder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5EDEFA-4FE8-402F-B469-D0F2D312B683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0236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976A9D-8C62-4EAB-B0BA-26CE16893CA7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8767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BA879-3594-4B85-9EB8-7A368E67F8E2}" type="datetimeFigureOut">
              <a:rPr lang="da-DK" smtClean="0"/>
              <a:t>30-10-2023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CCC7F-BD39-4F2C-882E-5F1962BF9C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806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BA879-3594-4B85-9EB8-7A368E67F8E2}" type="datetimeFigureOut">
              <a:rPr lang="da-DK" smtClean="0"/>
              <a:t>30-10-2023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CCC7F-BD39-4F2C-882E-5F1962BF9C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86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BA879-3594-4B85-9EB8-7A368E67F8E2}" type="datetimeFigureOut">
              <a:rPr lang="da-DK" smtClean="0"/>
              <a:t>30-10-2023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CCC7F-BD39-4F2C-882E-5F1962BF9C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9912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BA879-3594-4B85-9EB8-7A368E67F8E2}" type="datetimeFigureOut">
              <a:rPr lang="da-DK" smtClean="0"/>
              <a:t>30-10-2023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CCC7F-BD39-4F2C-882E-5F1962BF9C9E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Picture 2" descr="michelle">
            <a:extLst>
              <a:ext uri="{FF2B5EF4-FFF2-40B4-BE49-F238E27FC236}">
                <a16:creationId xmlns:a16="http://schemas.microsoft.com/office/drawing/2014/main" id="{6A7D030D-34EE-4E26-A718-F542739D82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0901432" y="130651"/>
            <a:ext cx="1169378" cy="107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545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BA879-3594-4B85-9EB8-7A368E67F8E2}" type="datetimeFigureOut">
              <a:rPr lang="da-DK" smtClean="0"/>
              <a:t>30-10-2023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CCC7F-BD39-4F2C-882E-5F1962BF9C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092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BA879-3594-4B85-9EB8-7A368E67F8E2}" type="datetimeFigureOut">
              <a:rPr lang="da-DK" smtClean="0"/>
              <a:t>30-10-2023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CCC7F-BD39-4F2C-882E-5F1962BF9C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0688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BA879-3594-4B85-9EB8-7A368E67F8E2}" type="datetimeFigureOut">
              <a:rPr lang="da-DK" smtClean="0"/>
              <a:t>30-10-2023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CCC7F-BD39-4F2C-882E-5F1962BF9C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255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BA879-3594-4B85-9EB8-7A368E67F8E2}" type="datetimeFigureOut">
              <a:rPr lang="da-DK" smtClean="0"/>
              <a:t>30-10-2023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CCC7F-BD39-4F2C-882E-5F1962BF9C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305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BA879-3594-4B85-9EB8-7A368E67F8E2}" type="datetimeFigureOut">
              <a:rPr lang="da-DK" smtClean="0"/>
              <a:t>30-10-2023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CCC7F-BD39-4F2C-882E-5F1962BF9C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458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BA879-3594-4B85-9EB8-7A368E67F8E2}" type="datetimeFigureOut">
              <a:rPr lang="da-DK" smtClean="0"/>
              <a:t>30-10-2023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CCC7F-BD39-4F2C-882E-5F1962BF9C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6905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BA879-3594-4B85-9EB8-7A368E67F8E2}" type="datetimeFigureOut">
              <a:rPr lang="da-DK" smtClean="0"/>
              <a:t>30-10-2023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CCC7F-BD39-4F2C-882E-5F1962BF9C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805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BA879-3594-4B85-9EB8-7A368E67F8E2}" type="datetimeFigureOut">
              <a:rPr lang="da-DK" smtClean="0"/>
              <a:t>30-10-2023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CCC7F-BD39-4F2C-882E-5F1962BF9C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494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03158" y="2235200"/>
            <a:ext cx="9785684" cy="3313344"/>
          </a:xfrm>
        </p:spPr>
        <p:txBody>
          <a:bodyPr>
            <a:normAutofit fontScale="90000"/>
          </a:bodyPr>
          <a:lstStyle/>
          <a:p>
            <a:pPr algn="l"/>
            <a:br>
              <a:rPr lang="da-DK" sz="4000" dirty="0">
                <a:latin typeface="Garamond" panose="02020404030301010803" pitchFamily="18" charset="0"/>
              </a:rPr>
            </a:br>
            <a:r>
              <a:rPr lang="da-DK" sz="8000" b="1" dirty="0"/>
              <a:t>LUT 2022, 2023 &amp; 2024</a:t>
            </a:r>
            <a:r>
              <a:rPr lang="da-DK" sz="8000" b="1" dirty="0">
                <a:sym typeface="Wingdings" panose="05000000000000000000" pitchFamily="2" charset="2"/>
              </a:rPr>
              <a:t></a:t>
            </a:r>
            <a:br>
              <a:rPr lang="da-DK" sz="4000" b="1" dirty="0"/>
            </a:br>
            <a:br>
              <a:rPr lang="da-DK" sz="4000" b="1" dirty="0"/>
            </a:br>
            <a:r>
              <a:rPr lang="da-DK" sz="4000" b="1" dirty="0"/>
              <a:t>Lærepladsunderstøttende tiltag  - Ejendomsserviceteknikerens projekter</a:t>
            </a:r>
            <a:endParaRPr lang="da-DK" dirty="0">
              <a:latin typeface="Garamond" panose="02020404030301010803" pitchFamily="18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2406316" y="5232401"/>
            <a:ext cx="9785684" cy="1655762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da-DK" sz="1600" dirty="0"/>
              <a:t>a						</a:t>
            </a:r>
            <a:endParaRPr lang="da-DK" sz="1800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Picture 2" descr="michell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0901432" y="130651"/>
            <a:ext cx="1169378" cy="107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6296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3382BA-E487-7D67-0D2E-560EE10A0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sz="5400" b="1" dirty="0"/>
              <a:t>LUT 2022 – nye lærepladser til nye elever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5179A585-AFA1-BBC5-9D25-9415D84B1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		</a:t>
            </a:r>
          </a:p>
        </p:txBody>
      </p:sp>
      <p:sp>
        <p:nvSpPr>
          <p:cNvPr id="3" name="Pladsholder til indhold 3">
            <a:extLst>
              <a:ext uri="{FF2B5EF4-FFF2-40B4-BE49-F238E27FC236}">
                <a16:creationId xmlns:a16="http://schemas.microsoft.com/office/drawing/2014/main" id="{BCD30DFD-F176-1447-F891-CE3FF795A94A}"/>
              </a:ext>
            </a:extLst>
          </p:cNvPr>
          <p:cNvSpPr txBox="1">
            <a:spLocks/>
          </p:cNvSpPr>
          <p:nvPr/>
        </p:nvSpPr>
        <p:spPr>
          <a:xfrm>
            <a:off x="4739268" y="1895707"/>
            <a:ext cx="6614532" cy="42812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4000" dirty="0"/>
              <a:t>Nye lærepladser?</a:t>
            </a:r>
          </a:p>
          <a:p>
            <a:pPr lvl="1"/>
            <a:r>
              <a:rPr lang="da-DK" dirty="0"/>
              <a:t>Data fra Danmarks Statistik</a:t>
            </a:r>
          </a:p>
          <a:p>
            <a:pPr lvl="2"/>
            <a:r>
              <a:rPr lang="da-DK" dirty="0"/>
              <a:t>Overblik over potentielle og eksisterende ES virksomheder</a:t>
            </a:r>
          </a:p>
          <a:p>
            <a:pPr lvl="2"/>
            <a:r>
              <a:rPr lang="da-DK" dirty="0"/>
              <a:t>Regionale forskelle mellem private og offentlige – LUT 2023 projekt</a:t>
            </a:r>
          </a:p>
          <a:p>
            <a:pPr lvl="1"/>
            <a:endParaRPr lang="da-DK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ladsholder til indhold 4">
            <a:extLst>
              <a:ext uri="{FF2B5EF4-FFF2-40B4-BE49-F238E27FC236}">
                <a16:creationId xmlns:a16="http://schemas.microsoft.com/office/drawing/2014/main" id="{A1B56566-E2BB-9CF7-35C1-2B71310C2C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350" t="28292" r="13932" b="14076"/>
          <a:stretch/>
        </p:blipFill>
        <p:spPr>
          <a:xfrm>
            <a:off x="838200" y="2029522"/>
            <a:ext cx="3440134" cy="312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85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8BB7D7-DA1E-429D-115D-3BF36AD13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400" b="1" dirty="0"/>
              <a:t>LUT 2022 – nye lærepladser til nye elever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6926709-75DA-3CB9-AEAE-C69EDE061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da-DK" sz="4000" b="1" dirty="0"/>
              <a:t>Nye elever </a:t>
            </a:r>
            <a:r>
              <a:rPr lang="da-DK" sz="2800" dirty="0"/>
              <a:t>Pilotprojekt mellem AMU Nordjylland &amp; Tech College Aalborg</a:t>
            </a:r>
          </a:p>
          <a:p>
            <a:pPr lvl="2"/>
            <a:r>
              <a:rPr lang="da-DK" sz="2800" dirty="0"/>
              <a:t>Introduktion af ejendomsserviceteknikeruddannelsen til lærlinge i skoleoplæringen (håndværksfagene)</a:t>
            </a:r>
          </a:p>
          <a:p>
            <a:pPr lvl="3"/>
            <a:r>
              <a:rPr lang="da-DK" sz="2400" dirty="0"/>
              <a:t>Præsentation af EST til underviserne</a:t>
            </a:r>
          </a:p>
          <a:p>
            <a:pPr lvl="4"/>
            <a:r>
              <a:rPr lang="da-DK" sz="2400" dirty="0"/>
              <a:t>En eftermiddag i AMU Nordjyllands lokaler med EST forskellige faglærer</a:t>
            </a:r>
          </a:p>
          <a:p>
            <a:pPr lvl="3"/>
            <a:r>
              <a:rPr lang="da-DK" sz="2400" dirty="0"/>
              <a:t>Præsentation af EST til oplæringseleverne</a:t>
            </a:r>
          </a:p>
          <a:p>
            <a:pPr lvl="4"/>
            <a:r>
              <a:rPr lang="da-DK" sz="2400" dirty="0"/>
              <a:t>Informationsmøde</a:t>
            </a:r>
          </a:p>
          <a:p>
            <a:pPr lvl="4"/>
            <a:r>
              <a:rPr lang="da-DK" sz="2400" dirty="0"/>
              <a:t>Informationsbrochure</a:t>
            </a:r>
          </a:p>
          <a:p>
            <a:pPr marL="1828800" lvl="4" indent="0">
              <a:buNone/>
            </a:pPr>
            <a:endParaRPr lang="da-DK" sz="2200" dirty="0">
              <a:solidFill>
                <a:schemeClr val="accent6">
                  <a:lumMod val="50000"/>
                </a:schemeClr>
              </a:solidFill>
            </a:endParaRPr>
          </a:p>
          <a:p>
            <a:pPr lvl="5"/>
            <a:endParaRPr lang="da-DK" sz="22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48271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E3AE0D-606A-B70C-856D-56FDF3A44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a-DK" dirty="0"/>
            </a:br>
            <a:r>
              <a:rPr lang="da-DK" b="1" dirty="0"/>
              <a:t>LUT 2023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08A7B5D-08D2-226E-1C46-2D9584652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a-DK" b="1" dirty="0"/>
              <a:t>Markedsføring/information om Ejendomsserviceteknikeruddannelsen</a:t>
            </a:r>
          </a:p>
          <a:p>
            <a:pPr lvl="1"/>
            <a:r>
              <a:rPr lang="da-DK" dirty="0"/>
              <a:t>Sikre at informationerne fra kampagnesiden er tilgængelige</a:t>
            </a:r>
          </a:p>
          <a:p>
            <a:pPr lvl="1"/>
            <a:r>
              <a:rPr lang="da-DK" dirty="0"/>
              <a:t>Flere Kvinder i faget – og i uddannelsen</a:t>
            </a:r>
          </a:p>
          <a:p>
            <a:pPr lvl="2"/>
            <a:r>
              <a:rPr lang="da-DK" dirty="0"/>
              <a:t>Hvem er der nu og hvorfor er de der?</a:t>
            </a:r>
          </a:p>
          <a:p>
            <a:pPr lvl="2"/>
            <a:r>
              <a:rPr lang="da-DK" dirty="0"/>
              <a:t>Kommunikere med dem</a:t>
            </a:r>
          </a:p>
          <a:p>
            <a:r>
              <a:rPr lang="da-DK" b="1" dirty="0"/>
              <a:t>Faglærte til branchen</a:t>
            </a:r>
          </a:p>
          <a:p>
            <a:pPr lvl="1"/>
            <a:r>
              <a:rPr lang="da-DK" dirty="0"/>
              <a:t>Samarbejde med skolerne – for de kan noget forskelligt! </a:t>
            </a:r>
          </a:p>
          <a:p>
            <a:pPr lvl="2"/>
            <a:r>
              <a:rPr lang="da-DK" dirty="0"/>
              <a:t>Materiale til opsøgning af virksomheder</a:t>
            </a:r>
          </a:p>
          <a:p>
            <a:pPr lvl="2"/>
            <a:r>
              <a:rPr lang="da-DK" dirty="0"/>
              <a:t>Vejledning om uddannelsesplanlægning</a:t>
            </a:r>
          </a:p>
          <a:p>
            <a:pPr lvl="2"/>
            <a:r>
              <a:rPr lang="da-DK" dirty="0"/>
              <a:t>Koordinerede opsøgende indsatser </a:t>
            </a:r>
          </a:p>
          <a:p>
            <a:pPr lvl="3"/>
            <a:r>
              <a:rPr lang="da-DK" dirty="0"/>
              <a:t>Workshops og udarbejdelse af materialer</a:t>
            </a:r>
          </a:p>
          <a:p>
            <a:pPr lvl="3"/>
            <a:r>
              <a:rPr lang="da-DK" dirty="0"/>
              <a:t>Opsøgende arbejde og vejledning</a:t>
            </a:r>
          </a:p>
          <a:p>
            <a:endParaRPr lang="da-DK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da-DK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196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5E378E-34E3-1067-88F6-ECC24B948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LUT 2024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3E065ED-FCE0-B8A6-19BA-F344962E0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/>
              <a:t>Mindske frafaldet på uddannelsen</a:t>
            </a:r>
          </a:p>
          <a:p>
            <a:pPr lvl="1"/>
            <a:r>
              <a:rPr lang="da-DK" dirty="0"/>
              <a:t>Undersøgelse og analyse af omfanget og baggrunden </a:t>
            </a:r>
          </a:p>
          <a:p>
            <a:pPr lvl="1"/>
            <a:r>
              <a:rPr lang="da-DK" dirty="0"/>
              <a:t>Imødekomme analysens konklusioner med forskellige aktiviteter – f.eks.</a:t>
            </a:r>
          </a:p>
          <a:p>
            <a:pPr lvl="2"/>
            <a:r>
              <a:rPr lang="da-DK" dirty="0"/>
              <a:t>Styrket information om uddannelsens indhold og forløb til elever</a:t>
            </a:r>
          </a:p>
          <a:p>
            <a:pPr lvl="2"/>
            <a:r>
              <a:rPr lang="da-DK" dirty="0"/>
              <a:t>Styrket information om uddannelsens sammensætning og oplæringsmål til virksomhederne</a:t>
            </a:r>
          </a:p>
          <a:p>
            <a:pPr lvl="2"/>
            <a:endParaRPr lang="da-DK" dirty="0"/>
          </a:p>
          <a:p>
            <a:r>
              <a:rPr lang="da-DK" dirty="0"/>
              <a:t>Øget kvalitet i uddannelsen</a:t>
            </a:r>
          </a:p>
          <a:p>
            <a:pPr lvl="1"/>
            <a:r>
              <a:rPr lang="da-DK" dirty="0"/>
              <a:t>Sikre et højt opdateret </a:t>
            </a:r>
            <a:r>
              <a:rPr lang="da-DK" dirty="0" err="1"/>
              <a:t>ejendomserviceteknisk</a:t>
            </a:r>
            <a:r>
              <a:rPr lang="da-DK" dirty="0"/>
              <a:t>-fagligt niveau også hos underviserne.</a:t>
            </a:r>
          </a:p>
          <a:p>
            <a:pPr lvl="2"/>
            <a:r>
              <a:rPr lang="da-DK" dirty="0"/>
              <a:t>Netværk</a:t>
            </a:r>
          </a:p>
          <a:p>
            <a:pPr lvl="2"/>
            <a:r>
              <a:rPr lang="da-DK" dirty="0"/>
              <a:t>Kontinuerlig faglærerundervisning</a:t>
            </a:r>
          </a:p>
          <a:p>
            <a:pPr lvl="1"/>
            <a:endParaRPr lang="da-DK" dirty="0"/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812928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A6DB9867-5A85-45E5-992E-976D69FF5B74}" vid="{2E2505E8-7AAC-4228-9938-E61AC6133BB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2077</TotalTime>
  <Words>257</Words>
  <Application>Microsoft Office PowerPoint</Application>
  <PresentationFormat>Widescreen</PresentationFormat>
  <Paragraphs>51</Paragraphs>
  <Slides>5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Tema1</vt:lpstr>
      <vt:lpstr> LUT 2022, 2023 &amp; 2024  Lærepladsunderstøttende tiltag  - Ejendomsserviceteknikerens projekter</vt:lpstr>
      <vt:lpstr>LUT 2022 – nye lærepladser til nye elever</vt:lpstr>
      <vt:lpstr>LUT 2022 – nye lærepladser til nye elever</vt:lpstr>
      <vt:lpstr> LUT 2023 </vt:lpstr>
      <vt:lpstr>LUT 2024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LUU-konference 3F den 25. november 2021</dc:title>
  <dc:creator>Lisbeth Aae Jeppesen</dc:creator>
  <cp:lastModifiedBy>Hanne Hvitfeld Hansen</cp:lastModifiedBy>
  <cp:revision>40</cp:revision>
  <cp:lastPrinted>2023-09-07T09:26:13Z</cp:lastPrinted>
  <dcterms:created xsi:type="dcterms:W3CDTF">2021-11-11T12:10:59Z</dcterms:created>
  <dcterms:modified xsi:type="dcterms:W3CDTF">2023-10-30T14:58:21Z</dcterms:modified>
</cp:coreProperties>
</file>