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28"/>
  </p:notesMasterIdLst>
  <p:handoutMasterIdLst>
    <p:handoutMasterId r:id="rId29"/>
  </p:handoutMasterIdLst>
  <p:sldIdLst>
    <p:sldId id="275" r:id="rId2"/>
    <p:sldId id="278" r:id="rId3"/>
    <p:sldId id="279" r:id="rId4"/>
    <p:sldId id="261" r:id="rId5"/>
    <p:sldId id="256" r:id="rId6"/>
    <p:sldId id="277" r:id="rId7"/>
    <p:sldId id="257" r:id="rId8"/>
    <p:sldId id="258" r:id="rId9"/>
    <p:sldId id="271" r:id="rId10"/>
    <p:sldId id="281" r:id="rId11"/>
    <p:sldId id="282" r:id="rId12"/>
    <p:sldId id="259" r:id="rId13"/>
    <p:sldId id="283" r:id="rId14"/>
    <p:sldId id="273" r:id="rId15"/>
    <p:sldId id="260" r:id="rId16"/>
    <p:sldId id="270" r:id="rId17"/>
    <p:sldId id="267" r:id="rId18"/>
    <p:sldId id="264" r:id="rId19"/>
    <p:sldId id="276" r:id="rId20"/>
    <p:sldId id="265" r:id="rId21"/>
    <p:sldId id="272" r:id="rId22"/>
    <p:sldId id="284" r:id="rId23"/>
    <p:sldId id="285" r:id="rId24"/>
    <p:sldId id="274" r:id="rId25"/>
    <p:sldId id="266" r:id="rId26"/>
    <p:sldId id="268" r:id="rId27"/>
  </p:sldIdLst>
  <p:sldSz cx="12192000" cy="6858000"/>
  <p:notesSz cx="6858000" cy="9144000"/>
  <p:defaultTextStyle>
    <a:defPPr>
      <a:defRPr lang="da-DK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28"/>
    <a:srgbClr val="FFFFFF"/>
    <a:srgbClr val="33333D"/>
    <a:srgbClr val="333333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764" autoAdjust="0"/>
  </p:normalViewPr>
  <p:slideViewPr>
    <p:cSldViewPr>
      <p:cViewPr varScale="1">
        <p:scale>
          <a:sx n="112" d="100"/>
          <a:sy n="112" d="100"/>
        </p:scale>
        <p:origin x="1110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420"/>
    </p:cViewPr>
  </p:sorterViewPr>
  <p:notesViewPr>
    <p:cSldViewPr>
      <p:cViewPr varScale="1">
        <p:scale>
          <a:sx n="75" d="100"/>
          <a:sy n="75" d="100"/>
        </p:scale>
        <p:origin x="1987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4CBDB-E0A5-4653-800E-B2747B5F08C6}" type="datetimeFigureOut">
              <a:rPr lang="da-DK" smtClean="0"/>
              <a:t>30-10-2023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DEFF4-B6D5-41C9-B04D-2FC2523365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6797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8FF86-EBB5-49C3-8EA9-1FF7B3A17EBD}" type="datetimeFigureOut">
              <a:rPr lang="da-DK" smtClean="0"/>
              <a:t>30-10-2023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7D6B3-27A1-4AFC-9DFA-E99013D8444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473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tekst 17">
            <a:extLst>
              <a:ext uri="{FF2B5EF4-FFF2-40B4-BE49-F238E27FC236}">
                <a16:creationId xmlns:a16="http://schemas.microsoft.com/office/drawing/2014/main" id="{2933A528-A180-449D-AB63-C5751F3E24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44000" y="0"/>
            <a:ext cx="9939600" cy="696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/>
              <a:t> </a:t>
            </a:r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F36B1A23-79BC-476C-AC40-BA8C1EC1B7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63563" y="-658"/>
            <a:ext cx="4434830" cy="68834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Billede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1080000" y="1136158"/>
            <a:ext cx="5220000" cy="1116000"/>
          </a:xfrm>
        </p:spPr>
        <p:txBody>
          <a:bodyPr anchor="b" anchorCtr="0">
            <a:noAutofit/>
          </a:bodyPr>
          <a:lstStyle>
            <a:lvl1pPr algn="l">
              <a:lnSpc>
                <a:spcPts val="4200"/>
              </a:lnSpc>
              <a:defRPr sz="7800" cap="none" spc="23" baseline="0">
                <a:solidFill>
                  <a:srgbClr val="FFFFFF"/>
                </a:solidFill>
              </a:defRPr>
            </a:lvl1pPr>
          </a:lstStyle>
          <a:p>
            <a:r>
              <a:rPr lang="nn-NO" noProof="0" dirty="0"/>
              <a:t>Titel (1 li.)</a:t>
            </a:r>
          </a:p>
        </p:txBody>
      </p:sp>
      <p:sp>
        <p:nvSpPr>
          <p:cNvPr id="6" name="Pladsholder til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2310516"/>
            <a:ext cx="3960000" cy="1260000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 b="1" i="0" cap="none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nn-NO" noProof="0" dirty="0"/>
              <a:t>Underoverskrift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3245C2F3-0F33-45F9-AE1E-21B41D81D48C}"/>
              </a:ext>
            </a:extLst>
          </p:cNvPr>
          <p:cNvSpPr txBox="1"/>
          <p:nvPr/>
        </p:nvSpPr>
        <p:spPr>
          <a:xfrm>
            <a:off x="-2992350" y="0"/>
            <a:ext cx="2808000" cy="4509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da-DK" sz="1300" b="1" dirty="0">
                <a:latin typeface="+mj-lt"/>
              </a:rPr>
              <a:t>Vejledning til titelside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j-lt"/>
              </a:rPr>
              <a:t>OBS: Når du har indsat/udskiftet et billede på titelslide, skal du altid sørge for at placere billedet bag alle øvrige elementer på siden.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j-lt"/>
              </a:rPr>
              <a:t>Titelslide skal se ud som på billedet nedenfor, når billede er indsat/-udskiftet.</a:t>
            </a:r>
          </a:p>
          <a:p>
            <a:endParaRPr lang="da-DK" sz="1200" dirty="0">
              <a:latin typeface="+mj-lt"/>
            </a:endParaRPr>
          </a:p>
          <a:p>
            <a:r>
              <a:rPr lang="da-DK" sz="1200" b="1" dirty="0">
                <a:latin typeface="+mj-lt"/>
              </a:rPr>
              <a:t>A. Indsættelse af billede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Højreklik på billede og vælg ”Placér bagest”</a:t>
            </a:r>
          </a:p>
          <a:p>
            <a:pPr marL="342900" indent="-342900">
              <a:buFont typeface="+mj-lt"/>
              <a:buAutoNum type="arabicPeriod"/>
            </a:pPr>
            <a:endParaRPr lang="da-DK" sz="12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200" b="1" dirty="0">
                <a:latin typeface="+mj-lt"/>
              </a:rPr>
              <a:t>B. Udskiftning af billede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Pga. det farvede lag kan du ikke klikke på billedet - klik derfor på det farvede lag og træk det lid nedad, så det er muligt at markere og slette billedet øverst i baggrunden.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Indsæt billede, højreklik og ”Placer bagest”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Højreklik derefter på den hvide slidebaggrund og vælg ”Nulstil slide”, så hopper det farvede </a:t>
            </a:r>
            <a:r>
              <a:rPr lang="da-DK" sz="1200" dirty="0" err="1">
                <a:latin typeface="+mj-lt"/>
              </a:rPr>
              <a:t>overlay</a:t>
            </a:r>
            <a:r>
              <a:rPr lang="da-DK" sz="1200" dirty="0">
                <a:latin typeface="+mj-lt"/>
              </a:rPr>
              <a:t> på plads igen.</a:t>
            </a:r>
          </a:p>
        </p:txBody>
      </p:sp>
      <p:pic>
        <p:nvPicPr>
          <p:cNvPr id="25" name="Billede 24">
            <a:extLst>
              <a:ext uri="{FF2B5EF4-FFF2-40B4-BE49-F238E27FC236}">
                <a16:creationId xmlns:a16="http://schemas.microsoft.com/office/drawing/2014/main" id="{474B913C-CB81-46F1-A3B1-B36C505CD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94" t="57350" r="20929" b="13250"/>
          <a:stretch/>
        </p:blipFill>
        <p:spPr>
          <a:xfrm>
            <a:off x="-2992350" y="4509120"/>
            <a:ext cx="2808000" cy="1593439"/>
          </a:xfrm>
          <a:prstGeom prst="rect">
            <a:avLst/>
          </a:prstGeom>
        </p:spPr>
      </p:pic>
      <p:sp>
        <p:nvSpPr>
          <p:cNvPr id="26" name="Pladsholder til tekst 5">
            <a:extLst>
              <a:ext uri="{FF2B5EF4-FFF2-40B4-BE49-F238E27FC236}">
                <a16:creationId xmlns:a16="http://schemas.microsoft.com/office/drawing/2014/main" id="{29796750-74AA-4FC7-B6EA-1E95B3A89F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41125" y="6234550"/>
            <a:ext cx="864000" cy="6480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63F3D32-7F29-42E4-9793-8C4E48B8BB54}"/>
              </a:ext>
            </a:extLst>
          </p:cNvPr>
          <p:cNvSpPr txBox="1"/>
          <p:nvPr userDrawn="1"/>
        </p:nvSpPr>
        <p:spPr>
          <a:xfrm>
            <a:off x="-2992350" y="0"/>
            <a:ext cx="2808000" cy="4509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da-DK" sz="1300" b="1" dirty="0">
                <a:latin typeface="+mj-lt"/>
              </a:rPr>
              <a:t>Vejledning til titelside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j-lt"/>
              </a:rPr>
              <a:t>OBS: Når du har indsat/udskiftet et billede på titelslide, skal du altid sørge for at placere billedet bag alle øvrige elementer på siden.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j-lt"/>
              </a:rPr>
              <a:t>Titelslide skal se ud som på billedet nedenfor, når billede er indsat/-udskiftet.</a:t>
            </a:r>
          </a:p>
          <a:p>
            <a:endParaRPr lang="da-DK" sz="1200" dirty="0">
              <a:latin typeface="+mj-lt"/>
            </a:endParaRPr>
          </a:p>
          <a:p>
            <a:r>
              <a:rPr lang="da-DK" sz="1200" b="1" dirty="0">
                <a:latin typeface="+mj-lt"/>
              </a:rPr>
              <a:t>A. Indsættelse af billede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Højreklik på billede og vælg ”Placér bagest”</a:t>
            </a:r>
          </a:p>
          <a:p>
            <a:pPr marL="342900" indent="-342900">
              <a:buFont typeface="+mj-lt"/>
              <a:buAutoNum type="arabicPeriod"/>
            </a:pPr>
            <a:endParaRPr lang="da-DK" sz="12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200" b="1" dirty="0">
                <a:latin typeface="+mj-lt"/>
              </a:rPr>
              <a:t>B. Udskiftning af billede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Pga. det farvede lag kan du ikke klikke på billedet - klik derfor på det farvede lag og træk det lid nedad, så det er muligt at markere og slette billedet øverst i baggrunden.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Indsæt billede, højreklik og ”Placer bagest”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Højreklik derefter på den hvide slidebaggrund og vælg ”Nulstil slide”, så hopper det farvede </a:t>
            </a:r>
            <a:r>
              <a:rPr lang="da-DK" sz="1200" dirty="0" err="1">
                <a:latin typeface="+mj-lt"/>
              </a:rPr>
              <a:t>overlay</a:t>
            </a:r>
            <a:r>
              <a:rPr lang="da-DK" sz="1200" dirty="0">
                <a:latin typeface="+mj-lt"/>
              </a:rPr>
              <a:t> på plads igen.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8947238-34CD-4698-9B17-389BBDAC8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1694" t="57350" r="20929" b="13250"/>
          <a:stretch/>
        </p:blipFill>
        <p:spPr>
          <a:xfrm>
            <a:off x="-2992350" y="4509120"/>
            <a:ext cx="2808000" cy="15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41193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rødbr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tekst 17">
            <a:extLst>
              <a:ext uri="{FF2B5EF4-FFF2-40B4-BE49-F238E27FC236}">
                <a16:creationId xmlns:a16="http://schemas.microsoft.com/office/drawing/2014/main" id="{2933A528-A180-449D-AB63-C5751F3E24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44000" y="0"/>
            <a:ext cx="9939600" cy="696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/>
              <a:t> </a:t>
            </a:r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F36B1A23-79BC-476C-AC40-BA8C1EC1B7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64000" y="-658"/>
            <a:ext cx="4434830" cy="68834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Billede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1080000" y="1136158"/>
            <a:ext cx="5220000" cy="1116000"/>
          </a:xfrm>
        </p:spPr>
        <p:txBody>
          <a:bodyPr anchor="b" anchorCtr="0">
            <a:noAutofit/>
          </a:bodyPr>
          <a:lstStyle>
            <a:lvl1pPr algn="l">
              <a:lnSpc>
                <a:spcPts val="4200"/>
              </a:lnSpc>
              <a:defRPr sz="7800" cap="none" spc="23" baseline="0">
                <a:solidFill>
                  <a:srgbClr val="FFFFFF"/>
                </a:solidFill>
              </a:defRPr>
            </a:lvl1pPr>
          </a:lstStyle>
          <a:p>
            <a:r>
              <a:rPr lang="nn-NO" noProof="0" dirty="0"/>
              <a:t>Titel (1 li.)</a:t>
            </a:r>
          </a:p>
        </p:txBody>
      </p:sp>
      <p:sp>
        <p:nvSpPr>
          <p:cNvPr id="6" name="Pladsholder til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2310516"/>
            <a:ext cx="3960000" cy="1260000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 b="1" i="0" cap="none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nn-NO" noProof="0" dirty="0"/>
              <a:t>Underoverskrift</a:t>
            </a:r>
          </a:p>
        </p:txBody>
      </p:sp>
      <p:sp>
        <p:nvSpPr>
          <p:cNvPr id="10" name="Pladsholder til tekst 5">
            <a:extLst>
              <a:ext uri="{FF2B5EF4-FFF2-40B4-BE49-F238E27FC236}">
                <a16:creationId xmlns:a16="http://schemas.microsoft.com/office/drawing/2014/main" id="{ADA9C11D-B4A4-45D9-8B0C-A7E2BEF5CB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41125" y="6234550"/>
            <a:ext cx="864000" cy="64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C389552C-5AD0-41AF-8A1A-E8D9948DEEF7}"/>
              </a:ext>
            </a:extLst>
          </p:cNvPr>
          <p:cNvSpPr txBox="1"/>
          <p:nvPr/>
        </p:nvSpPr>
        <p:spPr>
          <a:xfrm>
            <a:off x="-2992350" y="0"/>
            <a:ext cx="2808000" cy="4509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da-DK" sz="1300" b="1" dirty="0">
                <a:latin typeface="+mj-lt"/>
              </a:rPr>
              <a:t>Vejledning til titelside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j-lt"/>
              </a:rPr>
              <a:t>OBS: Når du har indsat/udskiftet et billede på titelslide, skal du altid sørge for at placere billedet bag alle øvrige elementer på siden.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j-lt"/>
              </a:rPr>
              <a:t>Titelslide skal se ud som på billedet nedenfor, når billede er indsat/-udskiftet.</a:t>
            </a:r>
          </a:p>
          <a:p>
            <a:endParaRPr lang="da-DK" sz="1200" dirty="0">
              <a:latin typeface="+mj-lt"/>
            </a:endParaRPr>
          </a:p>
          <a:p>
            <a:r>
              <a:rPr lang="da-DK" sz="1200" b="1" dirty="0">
                <a:latin typeface="+mj-lt"/>
              </a:rPr>
              <a:t>A. Indsættelse af billede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Højreklik på billede og vælg ”Placér bagest”</a:t>
            </a:r>
          </a:p>
          <a:p>
            <a:pPr marL="342900" indent="-342900">
              <a:buFont typeface="+mj-lt"/>
              <a:buAutoNum type="arabicPeriod"/>
            </a:pPr>
            <a:endParaRPr lang="da-DK" sz="12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200" b="1" dirty="0">
                <a:latin typeface="+mj-lt"/>
              </a:rPr>
              <a:t>B. Udskiftning af billede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Pga. det farvede lag kan du ikke klikke på billedet - klik derfor på det farvede lag og træk det lid nedad, så det er muligt at markere og slette billedet øverst i baggrunden.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Indsæt billede, højreklik og ”Placer bagest”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Højreklik derefter på den hvide slidebaggrund og vælg ”Nulstil slide”, så hopper det farvede </a:t>
            </a:r>
            <a:r>
              <a:rPr lang="da-DK" sz="1200" dirty="0" err="1">
                <a:latin typeface="+mj-lt"/>
              </a:rPr>
              <a:t>overlay</a:t>
            </a:r>
            <a:r>
              <a:rPr lang="da-DK" sz="1200" dirty="0">
                <a:latin typeface="+mj-lt"/>
              </a:rPr>
              <a:t> på plads igen.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54F6B76-2BF0-418B-B998-F4B9589A81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94" t="57350" r="20929" b="13250"/>
          <a:stretch/>
        </p:blipFill>
        <p:spPr>
          <a:xfrm>
            <a:off x="-2992350" y="4509120"/>
            <a:ext cx="2808000" cy="1593439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5F55CB2E-E572-455F-8D36-B1F929B0E808}"/>
              </a:ext>
            </a:extLst>
          </p:cNvPr>
          <p:cNvSpPr txBox="1"/>
          <p:nvPr userDrawn="1"/>
        </p:nvSpPr>
        <p:spPr>
          <a:xfrm>
            <a:off x="-2992350" y="0"/>
            <a:ext cx="2808000" cy="4509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da-DK" sz="1300" b="1" dirty="0">
                <a:latin typeface="+mj-lt"/>
              </a:rPr>
              <a:t>Vejledning til titelside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j-lt"/>
              </a:rPr>
              <a:t>OBS: Når du har indsat/udskiftet et billede på titelslide, skal du altid sørge for at placere billedet bag alle øvrige elementer på siden.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j-lt"/>
              </a:rPr>
              <a:t>Titelslide skal se ud som på billedet nedenfor, når billede er indsat/-udskiftet.</a:t>
            </a:r>
          </a:p>
          <a:p>
            <a:endParaRPr lang="da-DK" sz="1200" dirty="0">
              <a:latin typeface="+mj-lt"/>
            </a:endParaRPr>
          </a:p>
          <a:p>
            <a:r>
              <a:rPr lang="da-DK" sz="1200" b="1" dirty="0">
                <a:latin typeface="+mj-lt"/>
              </a:rPr>
              <a:t>A. Indsættelse af billede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Højreklik på billede og vælg ”Placér bagest”</a:t>
            </a:r>
          </a:p>
          <a:p>
            <a:pPr marL="342900" indent="-342900">
              <a:buFont typeface="+mj-lt"/>
              <a:buAutoNum type="arabicPeriod"/>
            </a:pPr>
            <a:endParaRPr lang="da-DK" sz="12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200" b="1" dirty="0">
                <a:latin typeface="+mj-lt"/>
              </a:rPr>
              <a:t>B. Udskiftning af billede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Pga. det farvede lag kan du ikke klikke på billedet - klik derfor på det farvede lag og træk det lid nedad, så det er muligt at markere og slette billedet øverst i baggrunden.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Indsæt billede, højreklik og ”Placer bagest”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Højreklik derefter på den hvide slidebaggrund og vælg ”Nulstil slide”, så hopper det farvede </a:t>
            </a:r>
            <a:r>
              <a:rPr lang="da-DK" sz="1200" dirty="0" err="1">
                <a:latin typeface="+mj-lt"/>
              </a:rPr>
              <a:t>overlay</a:t>
            </a:r>
            <a:r>
              <a:rPr lang="da-DK" sz="1200" dirty="0">
                <a:latin typeface="+mj-lt"/>
              </a:rPr>
              <a:t> på plads igen.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F0772AE6-25FC-493F-8BC1-91C229A2E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1694" t="57350" r="20929" b="13250"/>
          <a:stretch/>
        </p:blipFill>
        <p:spPr>
          <a:xfrm>
            <a:off x="-2992350" y="4509120"/>
            <a:ext cx="2808000" cy="15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82602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gy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tekst 17">
            <a:extLst>
              <a:ext uri="{FF2B5EF4-FFF2-40B4-BE49-F238E27FC236}">
                <a16:creationId xmlns:a16="http://schemas.microsoft.com/office/drawing/2014/main" id="{2933A528-A180-449D-AB63-C5751F3E24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44000" y="0"/>
            <a:ext cx="9939600" cy="696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/>
              <a:t> </a:t>
            </a:r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F36B1A23-79BC-476C-AC40-BA8C1EC1B7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63563" y="-658"/>
            <a:ext cx="4434830" cy="68834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/>
              <a:t>Billede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1080000" y="1136158"/>
            <a:ext cx="5220000" cy="1116000"/>
          </a:xfrm>
        </p:spPr>
        <p:txBody>
          <a:bodyPr anchor="b" anchorCtr="0">
            <a:noAutofit/>
          </a:bodyPr>
          <a:lstStyle>
            <a:lvl1pPr algn="l">
              <a:lnSpc>
                <a:spcPts val="4200"/>
              </a:lnSpc>
              <a:defRPr sz="7800" cap="none" spc="23" baseline="0">
                <a:solidFill>
                  <a:srgbClr val="FFFFFF"/>
                </a:solidFill>
              </a:defRPr>
            </a:lvl1pPr>
          </a:lstStyle>
          <a:p>
            <a:r>
              <a:rPr lang="nn-NO" noProof="0" dirty="0"/>
              <a:t>Titel (1 li.)</a:t>
            </a:r>
          </a:p>
        </p:txBody>
      </p:sp>
      <p:sp>
        <p:nvSpPr>
          <p:cNvPr id="6" name="Pladsholder til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2310516"/>
            <a:ext cx="3960000" cy="1260000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400" b="1" i="0" cap="none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nn-NO" noProof="0" dirty="0"/>
              <a:t>Underoverskrift</a:t>
            </a:r>
          </a:p>
        </p:txBody>
      </p:sp>
      <p:sp>
        <p:nvSpPr>
          <p:cNvPr id="10" name="Pladsholder til tekst 5">
            <a:extLst>
              <a:ext uri="{FF2B5EF4-FFF2-40B4-BE49-F238E27FC236}">
                <a16:creationId xmlns:a16="http://schemas.microsoft.com/office/drawing/2014/main" id="{B5ACC87A-93FB-4B05-97F1-07DFEBC69C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41125" y="6234550"/>
            <a:ext cx="864000" cy="64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26002CF0-FC97-4F04-B124-502AA5EEB4C1}"/>
              </a:ext>
            </a:extLst>
          </p:cNvPr>
          <p:cNvSpPr txBox="1"/>
          <p:nvPr/>
        </p:nvSpPr>
        <p:spPr>
          <a:xfrm>
            <a:off x="-2992350" y="0"/>
            <a:ext cx="2808000" cy="4509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da-DK" sz="1300" b="1" dirty="0">
                <a:latin typeface="+mj-lt"/>
              </a:rPr>
              <a:t>Vejledning til titelside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j-lt"/>
              </a:rPr>
              <a:t>OBS: Når du har indsat/udskiftet et billede på titelslide, skal du altid sørge for at placere billedet bag alle øvrige elementer på siden.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j-lt"/>
              </a:rPr>
              <a:t>Titelslide skal se ud som på billedet nedenfor, når billede er indsat/-udskiftet.</a:t>
            </a:r>
          </a:p>
          <a:p>
            <a:endParaRPr lang="da-DK" sz="1200" dirty="0">
              <a:latin typeface="+mj-lt"/>
            </a:endParaRPr>
          </a:p>
          <a:p>
            <a:r>
              <a:rPr lang="da-DK" sz="1200" b="1" dirty="0">
                <a:latin typeface="+mj-lt"/>
              </a:rPr>
              <a:t>A. Indsættelse af billede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Højreklik på billede og vælg ”Placér bagest”</a:t>
            </a:r>
          </a:p>
          <a:p>
            <a:pPr marL="342900" indent="-342900">
              <a:buFont typeface="+mj-lt"/>
              <a:buAutoNum type="arabicPeriod"/>
            </a:pPr>
            <a:endParaRPr lang="da-DK" sz="12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200" b="1" dirty="0">
                <a:latin typeface="+mj-lt"/>
              </a:rPr>
              <a:t>B. Udskiftning af billede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Pga. det farvede lag kan du ikke klikke på billedet - klik derfor på det farvede lag og træk det lid nedad, så det er muligt at markere og slette billedet øverst i baggrunden.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Indsæt billede, højreklik og ”Placer bagest”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Højreklik derefter på den hvide slidebaggrund og vælg ”Nulstil slide”, så hopper det farvede </a:t>
            </a:r>
            <a:r>
              <a:rPr lang="da-DK" sz="1200" dirty="0" err="1">
                <a:latin typeface="+mj-lt"/>
              </a:rPr>
              <a:t>overlay</a:t>
            </a:r>
            <a:r>
              <a:rPr lang="da-DK" sz="1200" dirty="0">
                <a:latin typeface="+mj-lt"/>
              </a:rPr>
              <a:t> på plads igen.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252AF8C0-8BA8-45E6-8910-D4B6A7C1EE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94" t="57350" r="20929" b="13250"/>
          <a:stretch/>
        </p:blipFill>
        <p:spPr>
          <a:xfrm>
            <a:off x="-2992350" y="4509120"/>
            <a:ext cx="2808000" cy="1593439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EE5552EC-E625-4FD7-B886-5E63D4D95E62}"/>
              </a:ext>
            </a:extLst>
          </p:cNvPr>
          <p:cNvSpPr txBox="1"/>
          <p:nvPr userDrawn="1"/>
        </p:nvSpPr>
        <p:spPr>
          <a:xfrm>
            <a:off x="-2992350" y="0"/>
            <a:ext cx="2808000" cy="4509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da-DK" sz="1300" b="1" dirty="0">
                <a:latin typeface="+mj-lt"/>
              </a:rPr>
              <a:t>Vejledning til titelside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j-lt"/>
              </a:rPr>
              <a:t>OBS: Når du har indsat/udskiftet et billede på titelslide, skal du altid sørge for at placere billedet bag alle øvrige elementer på siden.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latin typeface="+mj-lt"/>
              </a:rPr>
              <a:t>Titelslide skal se ud som på billedet nedenfor, når billede er indsat/-udskiftet.</a:t>
            </a:r>
          </a:p>
          <a:p>
            <a:endParaRPr lang="da-DK" sz="1200" dirty="0">
              <a:latin typeface="+mj-lt"/>
            </a:endParaRPr>
          </a:p>
          <a:p>
            <a:r>
              <a:rPr lang="da-DK" sz="1200" b="1" dirty="0">
                <a:latin typeface="+mj-lt"/>
              </a:rPr>
              <a:t>A. Indsættelse af billede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Højreklik på billede og vælg ”Placér bagest”</a:t>
            </a:r>
          </a:p>
          <a:p>
            <a:pPr marL="342900" indent="-342900">
              <a:buFont typeface="+mj-lt"/>
              <a:buAutoNum type="arabicPeriod"/>
            </a:pPr>
            <a:endParaRPr lang="da-DK" sz="12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1200" b="1" dirty="0">
                <a:latin typeface="+mj-lt"/>
              </a:rPr>
              <a:t>B. Udskiftning af billede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Pga. det farvede lag kan du ikke klikke på billedet - klik derfor på det farvede lag og træk det lid nedad, så det er muligt at markere og slette billedet øverst i baggrunden.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Indsæt billede, højreklik og ”Placer bagest”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200" dirty="0">
                <a:latin typeface="+mj-lt"/>
              </a:rPr>
              <a:t>Højreklik derefter på den hvide slidebaggrund og vælg ”Nulstil slide”, så hopper det farvede </a:t>
            </a:r>
            <a:r>
              <a:rPr lang="da-DK" sz="1200" dirty="0" err="1">
                <a:latin typeface="+mj-lt"/>
              </a:rPr>
              <a:t>overlay</a:t>
            </a:r>
            <a:r>
              <a:rPr lang="da-DK" sz="1200" dirty="0">
                <a:latin typeface="+mj-lt"/>
              </a:rPr>
              <a:t> på plads igen.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D91AA2DC-21EE-4232-861A-382956CA33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1694" t="57350" r="20929" b="13250"/>
          <a:stretch/>
        </p:blipFill>
        <p:spPr>
          <a:xfrm>
            <a:off x="-2992350" y="4509120"/>
            <a:ext cx="2808000" cy="159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1890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i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6120000"/>
            <a:ext cx="720000" cy="378305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1080000" y="1440000"/>
            <a:ext cx="10008000" cy="612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10" name="Pladsholder til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2988000"/>
            <a:ext cx="4860000" cy="2520000"/>
          </a:xfrm>
        </p:spPr>
        <p:txBody>
          <a:bodyPr/>
          <a:lstStyle>
            <a:lvl1pPr>
              <a:lnSpc>
                <a:spcPts val="2000"/>
              </a:lnSpc>
              <a:spcBef>
                <a:spcPts val="1000"/>
              </a:spcBef>
              <a:defRPr/>
            </a:lvl1pPr>
            <a:lvl2pPr>
              <a:lnSpc>
                <a:spcPts val="2000"/>
              </a:lnSpc>
              <a:defRPr/>
            </a:lvl2pPr>
            <a:lvl3pPr>
              <a:lnSpc>
                <a:spcPts val="2000"/>
              </a:lnSpc>
              <a:defRPr/>
            </a:lvl3pPr>
            <a:lvl4pPr>
              <a:lnSpc>
                <a:spcPts val="2000"/>
              </a:lnSpc>
              <a:defRPr/>
            </a:lvl4pPr>
            <a:lvl5pPr>
              <a:lnSpc>
                <a:spcPts val="2000"/>
              </a:lnSpc>
              <a:defRPr/>
            </a:lvl5pPr>
          </a:lstStyle>
          <a:p>
            <a:pPr lvl="0"/>
            <a:r>
              <a:rPr lang="da-DK" dirty="0"/>
              <a:t>Tekst</a:t>
            </a:r>
          </a:p>
          <a:p>
            <a:pPr lvl="1"/>
            <a:r>
              <a:rPr lang="da-DK" dirty="0"/>
              <a:t>Tekst</a:t>
            </a:r>
          </a:p>
          <a:p>
            <a:pPr lvl="2"/>
            <a:r>
              <a:rPr lang="da-DK" dirty="0"/>
              <a:t>Tekst</a:t>
            </a:r>
          </a:p>
          <a:p>
            <a:pPr lvl="3"/>
            <a:r>
              <a:rPr lang="da-DK" dirty="0"/>
              <a:t>Tekst</a:t>
            </a:r>
          </a:p>
          <a:p>
            <a:pPr lvl="4"/>
            <a:r>
              <a:rPr lang="da-DK" dirty="0"/>
              <a:t>Tekst</a:t>
            </a:r>
          </a:p>
        </p:txBody>
      </p:sp>
      <p:sp>
        <p:nvSpPr>
          <p:cNvPr id="15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1080000" y="2124000"/>
            <a:ext cx="4860000" cy="3600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000" b="1" i="1"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19" name="Tekstfelt 18"/>
          <p:cNvSpPr txBox="1"/>
          <p:nvPr/>
        </p:nvSpPr>
        <p:spPr>
          <a:xfrm>
            <a:off x="-2328936" y="0"/>
            <a:ext cx="2256928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+mj-lt"/>
              </a:rPr>
              <a:t>Fjern bulletopstilling med</a:t>
            </a:r>
            <a:r>
              <a:rPr lang="da-DK" sz="1400" baseline="0" dirty="0">
                <a:latin typeface="+mj-lt"/>
              </a:rPr>
              <a:t> knappen Punktopstillingen på fanen Hjem</a:t>
            </a:r>
            <a:r>
              <a:rPr lang="da-DK" sz="1400" dirty="0">
                <a:latin typeface="+mj-lt"/>
              </a:rPr>
              <a:t>, hvis du</a:t>
            </a:r>
            <a:r>
              <a:rPr lang="da-DK" sz="1400" baseline="0" dirty="0">
                <a:latin typeface="+mj-lt"/>
              </a:rPr>
              <a:t> vil skrive tekst uden punktopstilling.</a:t>
            </a:r>
            <a:endParaRPr lang="da-DK" sz="1400" dirty="0">
              <a:latin typeface="+mj-lt"/>
            </a:endParaRPr>
          </a:p>
        </p:txBody>
      </p:sp>
      <p:sp>
        <p:nvSpPr>
          <p:cNvPr id="14" name="Pladsholder til tekst 3">
            <a:extLst>
              <a:ext uri="{FF2B5EF4-FFF2-40B4-BE49-F238E27FC236}">
                <a16:creationId xmlns:a16="http://schemas.microsoft.com/office/drawing/2014/main" id="{F749FEB1-896A-48DB-BD10-BB43D7F8CF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23124" y="2988000"/>
            <a:ext cx="4860000" cy="2520000"/>
          </a:xfrm>
        </p:spPr>
        <p:txBody>
          <a:bodyPr/>
          <a:lstStyle>
            <a:lvl1pPr>
              <a:lnSpc>
                <a:spcPts val="2000"/>
              </a:lnSpc>
              <a:spcBef>
                <a:spcPts val="1000"/>
              </a:spcBef>
              <a:defRPr/>
            </a:lvl1pPr>
            <a:lvl2pPr>
              <a:lnSpc>
                <a:spcPts val="2000"/>
              </a:lnSpc>
              <a:defRPr/>
            </a:lvl2pPr>
            <a:lvl3pPr>
              <a:lnSpc>
                <a:spcPts val="2000"/>
              </a:lnSpc>
              <a:defRPr/>
            </a:lvl3pPr>
            <a:lvl4pPr>
              <a:lnSpc>
                <a:spcPts val="2000"/>
              </a:lnSpc>
              <a:defRPr/>
            </a:lvl4pPr>
            <a:lvl5pPr>
              <a:lnSpc>
                <a:spcPts val="2000"/>
              </a:lnSpc>
              <a:defRPr/>
            </a:lvl5pPr>
          </a:lstStyle>
          <a:p>
            <a:pPr lvl="0"/>
            <a:r>
              <a:rPr lang="da-DK" dirty="0"/>
              <a:t>Tekst</a:t>
            </a:r>
          </a:p>
          <a:p>
            <a:pPr lvl="1"/>
            <a:r>
              <a:rPr lang="da-DK" dirty="0"/>
              <a:t>Tekst</a:t>
            </a:r>
          </a:p>
          <a:p>
            <a:pPr lvl="2"/>
            <a:r>
              <a:rPr lang="da-DK" dirty="0"/>
              <a:t>Tekst</a:t>
            </a:r>
          </a:p>
          <a:p>
            <a:pPr lvl="3"/>
            <a:r>
              <a:rPr lang="da-DK" dirty="0"/>
              <a:t>Tekst</a:t>
            </a:r>
          </a:p>
          <a:p>
            <a:pPr lvl="4"/>
            <a:r>
              <a:rPr lang="da-DK" dirty="0"/>
              <a:t>Tekst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5EC51080-3F30-4D67-83DA-B9EF664C11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0000" y="2700000"/>
            <a:ext cx="4860000" cy="2880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500" b="1" i="0"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dirty="0"/>
              <a:t>Mellemrubrik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4A9987AD-E783-4CB0-BBA0-A38D72C44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4929" y="6012000"/>
            <a:ext cx="14400000" cy="359681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830B8FB8-B040-43CE-AA6A-12A22830874D}"/>
              </a:ext>
            </a:extLst>
          </p:cNvPr>
          <p:cNvSpPr txBox="1"/>
          <p:nvPr userDrawn="1"/>
        </p:nvSpPr>
        <p:spPr>
          <a:xfrm>
            <a:off x="-2328936" y="0"/>
            <a:ext cx="2256928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+mj-lt"/>
              </a:rPr>
              <a:t>Fjern bulletopstilling med</a:t>
            </a:r>
            <a:r>
              <a:rPr lang="da-DK" sz="1400" baseline="0" dirty="0">
                <a:latin typeface="+mj-lt"/>
              </a:rPr>
              <a:t> knappen Punktopstillingen på fanen Hjem</a:t>
            </a:r>
            <a:r>
              <a:rPr lang="da-DK" sz="1400" dirty="0">
                <a:latin typeface="+mj-lt"/>
              </a:rPr>
              <a:t>, hvis du</a:t>
            </a:r>
            <a:r>
              <a:rPr lang="da-DK" sz="1400" baseline="0" dirty="0">
                <a:latin typeface="+mj-lt"/>
              </a:rPr>
              <a:t> vil skrive tekst uden punktopstilling.</a:t>
            </a:r>
            <a:endParaRPr lang="da-DK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076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6120000"/>
            <a:ext cx="720000" cy="378305"/>
          </a:xfrm>
          <a:prstGeom prst="rect">
            <a:avLst/>
          </a:prstGeom>
        </p:spPr>
      </p:pic>
      <p:sp>
        <p:nvSpPr>
          <p:cNvPr id="11" name="Pladsholder til billede 5"/>
          <p:cNvSpPr>
            <a:spLocks noGrp="1"/>
          </p:cNvSpPr>
          <p:nvPr>
            <p:ph type="pic" sz="quarter" idx="14"/>
          </p:nvPr>
        </p:nvSpPr>
        <p:spPr>
          <a:xfrm>
            <a:off x="0" y="1440000"/>
            <a:ext cx="6094800" cy="403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8B3173A-EBD0-4C35-BCFC-9E3E59E915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4929" y="6012000"/>
            <a:ext cx="14400000" cy="359681"/>
          </a:xfrm>
          <a:prstGeom prst="rect">
            <a:avLst/>
          </a:prstGeom>
        </p:spPr>
      </p:pic>
      <p:sp>
        <p:nvSpPr>
          <p:cNvPr id="12" name="Pladsholder til billede 5">
            <a:extLst>
              <a:ext uri="{FF2B5EF4-FFF2-40B4-BE49-F238E27FC236}">
                <a16:creationId xmlns:a16="http://schemas.microsoft.com/office/drawing/2014/main" id="{496ECF82-4166-4443-932F-E71CB0824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4800" y="1440000"/>
            <a:ext cx="6094800" cy="403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98A61E1E-CF03-4C69-BCF5-BF7A87F09F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765175"/>
            <a:ext cx="3852000" cy="39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da-DK" dirty="0"/>
              <a:t>Tekst (maks. 2 linjer)</a:t>
            </a:r>
          </a:p>
        </p:txBody>
      </p:sp>
      <p:sp>
        <p:nvSpPr>
          <p:cNvPr id="16" name="Pladsholder til tekst 5">
            <a:extLst>
              <a:ext uri="{FF2B5EF4-FFF2-40B4-BE49-F238E27FC236}">
                <a16:creationId xmlns:a16="http://schemas.microsoft.com/office/drawing/2014/main" id="{C81E7574-7EC0-46E0-B2B4-DFF80D364E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85071" y="764231"/>
            <a:ext cx="3852000" cy="39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da-DK" dirty="0"/>
              <a:t>Tekst (maks. 2 linjer)</a:t>
            </a:r>
          </a:p>
        </p:txBody>
      </p:sp>
    </p:spTree>
    <p:extLst>
      <p:ext uri="{BB962C8B-B14F-4D97-AF65-F5344CB8AC3E}">
        <p14:creationId xmlns:p14="http://schemas.microsoft.com/office/powerpoint/2010/main" val="404730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6120000"/>
            <a:ext cx="720000" cy="378305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92300135-8966-4E6D-B208-60F552D96D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6120000"/>
            <a:ext cx="720000" cy="37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5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079999" y="1440000"/>
            <a:ext cx="10008000" cy="6115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noProof="0" dirty="0"/>
              <a:t>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079999" y="2124000"/>
            <a:ext cx="10008000" cy="334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a-DK" noProof="0" dirty="0"/>
              <a:t>Tekst</a:t>
            </a:r>
          </a:p>
          <a:p>
            <a:pPr lvl="1"/>
            <a:r>
              <a:rPr lang="da-DK" noProof="0" dirty="0"/>
              <a:t>Tekst</a:t>
            </a:r>
          </a:p>
          <a:p>
            <a:pPr lvl="2"/>
            <a:r>
              <a:rPr lang="da-DK" noProof="0" dirty="0"/>
              <a:t>Tekst</a:t>
            </a:r>
          </a:p>
          <a:p>
            <a:pPr lvl="3"/>
            <a:r>
              <a:rPr lang="da-DK" noProof="0" dirty="0"/>
              <a:t>Tekst</a:t>
            </a:r>
          </a:p>
          <a:p>
            <a:pPr lvl="4"/>
            <a:r>
              <a:rPr lang="da-DK" noProof="0" dirty="0"/>
              <a:t>Tekst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3"/>
          </p:nvPr>
        </p:nvSpPr>
        <p:spPr>
          <a:xfrm>
            <a:off x="4367807" y="6356350"/>
            <a:ext cx="4176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ctr"/>
            <a:r>
              <a:rPr lang="da-DK"/>
              <a:t>Sidefod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4"/>
          </p:nvPr>
        </p:nvSpPr>
        <p:spPr>
          <a:xfrm>
            <a:off x="10613578" y="6356350"/>
            <a:ext cx="480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20EB7ABC-56F9-4FEF-9CF0-E2D14234E32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80000" y="6356350"/>
            <a:ext cx="1260000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94F7542-D575-4F50-ABFF-F062218479D0}" type="datetimeFigureOut">
              <a:rPr lang="da-DK" smtClean="0"/>
              <a:pPr/>
              <a:t>30-10-2023</a:t>
            </a:fld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AA9D9EE-2BCF-4A93-93FD-AA6A6B1741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0" y="396000"/>
            <a:ext cx="1224000" cy="45010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B8B9D29-15AB-44A5-85E0-AC402212181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0" y="396000"/>
            <a:ext cx="1224000" cy="45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3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</p:sldLayoutIdLst>
  <p:hf hdr="0" dt="0"/>
  <p:txStyles>
    <p:titleStyle>
      <a:lvl1pPr algn="l" defTabSz="914378" rtl="0" eaLnBrk="1" latinLnBrk="0" hangingPunct="1">
        <a:lnSpc>
          <a:spcPct val="100000"/>
        </a:lnSpc>
        <a:spcBef>
          <a:spcPct val="0"/>
        </a:spcBef>
        <a:buNone/>
        <a:defRPr sz="4000" b="1" kern="1200" cap="none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378" rtl="0" eaLnBrk="1" latinLnBrk="0" hangingPunct="1">
        <a:lnSpc>
          <a:spcPct val="100000"/>
        </a:lnSpc>
        <a:spcBef>
          <a:spcPts val="600"/>
        </a:spcBef>
        <a:buClrTx/>
        <a:buSzPct val="100000"/>
        <a:buFont typeface="Arial" panose="020B0604020202020204" pitchFamily="34" charset="0"/>
        <a:buChar char="•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144000" algn="l" defTabSz="914378" rtl="0" eaLnBrk="1" latinLnBrk="0" hangingPunct="1">
        <a:lnSpc>
          <a:spcPct val="100000"/>
        </a:lnSpc>
        <a:spcBef>
          <a:spcPts val="600"/>
        </a:spcBef>
        <a:buClrTx/>
        <a:buSzPct val="100000"/>
        <a:buFont typeface="Arial" panose="020B0604020202020204" pitchFamily="34" charset="0"/>
        <a:buChar char="•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449263" indent="-147638" algn="l" defTabSz="914378" rtl="0" eaLnBrk="1" latinLnBrk="0" hangingPunct="1">
        <a:lnSpc>
          <a:spcPct val="100000"/>
        </a:lnSpc>
        <a:spcBef>
          <a:spcPts val="600"/>
        </a:spcBef>
        <a:buClrTx/>
        <a:buSzPct val="100000"/>
        <a:buFont typeface="Arial" panose="020B0604020202020204" pitchFamily="34" charset="0"/>
        <a:buChar char="•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603250" indent="-163513" algn="l" defTabSz="914378" rtl="0" eaLnBrk="1" latinLnBrk="0" hangingPunct="1">
        <a:lnSpc>
          <a:spcPct val="100000"/>
        </a:lnSpc>
        <a:spcBef>
          <a:spcPts val="600"/>
        </a:spcBef>
        <a:buClrTx/>
        <a:buSzPct val="100000"/>
        <a:buFont typeface="Arial" panose="020B0604020202020204" pitchFamily="34" charset="0"/>
        <a:buChar char="•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84225" indent="-180975" algn="l" defTabSz="914378" rtl="0" eaLnBrk="1" latinLnBrk="0" hangingPunct="1">
        <a:lnSpc>
          <a:spcPct val="100000"/>
        </a:lnSpc>
        <a:spcBef>
          <a:spcPts val="600"/>
        </a:spcBef>
        <a:buClrTx/>
        <a:buSzPct val="100000"/>
        <a:buFont typeface="Arial" panose="020B0604020202020204" pitchFamily="34" charset="0"/>
        <a:buChar char="•"/>
        <a:defRPr sz="15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D486E044-BEF5-D1D7-9A70-3D4A56673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745" y="2879034"/>
            <a:ext cx="6742760" cy="3023878"/>
          </a:xfrm>
          <a:prstGeom prst="rect">
            <a:avLst/>
          </a:prstGeom>
        </p:spPr>
      </p:pic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64172E85-09E7-2CC5-4836-71B977C2A0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926FF39-AB29-48F5-348D-ADC593525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955088"/>
            <a:ext cx="10895839" cy="2592288"/>
          </a:xfrm>
        </p:spPr>
        <p:txBody>
          <a:bodyPr/>
          <a:lstStyle/>
          <a:p>
            <a:r>
              <a:rPr lang="da-DK" sz="3600" dirty="0">
                <a:solidFill>
                  <a:schemeClr val="tx1"/>
                </a:solidFill>
                <a:effectLst/>
                <a:latin typeface="CG Times"/>
                <a:ea typeface="Calibri" panose="020F0502020204030204" pitchFamily="34" charset="0"/>
                <a:cs typeface="Times New Roman" panose="02020603050405020304" pitchFamily="18" charset="0"/>
              </a:rPr>
              <a:t>Praktisk planlægning og gennemførelse af oplæring </a:t>
            </a:r>
            <a:br>
              <a:rPr lang="da-DK" sz="3600" dirty="0">
                <a:solidFill>
                  <a:schemeClr val="tx1"/>
                </a:solidFill>
                <a:effectLst/>
                <a:latin typeface="CG Times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1800" i="1" dirty="0">
                <a:solidFill>
                  <a:schemeClr val="tx1"/>
                </a:solidFill>
                <a:effectLst/>
                <a:latin typeface="CG Times"/>
                <a:ea typeface="Calibri" panose="020F0502020204030204" pitchFamily="34" charset="0"/>
                <a:cs typeface="Times New Roman" panose="02020603050405020304" pitchFamily="18" charset="0"/>
              </a:rPr>
              <a:t>Jeannette Pagh Schüler, Teknisk Direktør, BO-VEST og</a:t>
            </a:r>
            <a:r>
              <a:rPr lang="da-DK" sz="1800" i="1" dirty="0">
                <a:effectLst/>
                <a:latin typeface="CG Time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a-DK" sz="1800" i="1" dirty="0">
                <a:effectLst/>
                <a:latin typeface="CG Times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1800" i="1" dirty="0">
                <a:solidFill>
                  <a:schemeClr val="tx1"/>
                </a:solidFill>
                <a:effectLst/>
                <a:latin typeface="CG Times"/>
                <a:ea typeface="Calibri" panose="020F0502020204030204" pitchFamily="34" charset="0"/>
                <a:cs typeface="Times New Roman" panose="02020603050405020304" pitchFamily="18" charset="0"/>
              </a:rPr>
              <a:t>Adam Tødt Olsen, ejendomsservicetekniker </a:t>
            </a:r>
            <a:r>
              <a:rPr lang="da-DK" sz="1800" i="1" dirty="0">
                <a:solidFill>
                  <a:schemeClr val="tx1"/>
                </a:solidFill>
                <a:latin typeface="CG Times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da-DK" sz="1800" i="1" dirty="0">
                <a:solidFill>
                  <a:schemeClr val="tx1"/>
                </a:solidFill>
                <a:effectLst/>
                <a:latin typeface="CG Times"/>
                <a:ea typeface="Calibri" panose="020F0502020204030204" pitchFamily="34" charset="0"/>
                <a:cs typeface="Times New Roman" panose="02020603050405020304" pitchFamily="18" charset="0"/>
              </a:rPr>
              <a:t> BO-VEST</a:t>
            </a:r>
            <a:b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sz="3600" dirty="0">
              <a:solidFill>
                <a:schemeClr val="tx1"/>
              </a:solidFill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C29343F5-C735-4979-16CE-7CF5849802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0990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0D68017-8781-2F90-3610-8A4A7FEA54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447E64E-9928-5796-E6C8-8DE9C23B9FB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CD87D61E-2307-4C89-B9B8-DAB3F03018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087B9D18-30CD-17DC-5E76-F701DF52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10056424" cy="1116000"/>
          </a:xfrm>
        </p:spPr>
        <p:txBody>
          <a:bodyPr/>
          <a:lstStyle/>
          <a:p>
            <a:pPr algn="ctr"/>
            <a:r>
              <a:rPr lang="da-DK" sz="6000" dirty="0">
                <a:solidFill>
                  <a:schemeClr val="tx1"/>
                </a:solidFill>
              </a:rPr>
              <a:t>Fælles for alle områder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B791D4AE-E0AC-130F-64EF-C4C1EE01F3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Græsslåning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Beskæring af træer/hække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Omdelinger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Generel beboerservice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Renholdelse af udeområder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A0B6C8B-6E6D-EA50-2E7C-3479EB8CD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00" y="5088838"/>
            <a:ext cx="5662151" cy="18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19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19948EF-93AD-46DD-44FB-066FC8AB38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D0A9EFB-CD6A-BF80-B4ED-8B004C3B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552384" cy="1116000"/>
          </a:xfrm>
        </p:spPr>
        <p:txBody>
          <a:bodyPr/>
          <a:lstStyle/>
          <a:p>
            <a:pPr algn="ctr"/>
            <a:r>
              <a:rPr lang="da-DK" sz="6000" dirty="0">
                <a:solidFill>
                  <a:schemeClr val="tx1"/>
                </a:solidFill>
              </a:rPr>
              <a:t>1. Venstrehånds skruetrækker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6CB84BA-EA68-FC1B-CE38-E45E511688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9336" y="2204865"/>
            <a:ext cx="5519936" cy="441163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Vedligehold af legepladser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Beboerdemokrati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Varmecentraler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Især VVS-opgaver 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9E927A38-F9DA-DFE3-48A2-831AF2FEE9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3F6583F-8905-6F46-3186-8E4CDA129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960" y="2022438"/>
            <a:ext cx="5047283" cy="333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65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ECC1B60-AB69-EE9E-2A7B-F2377831FB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-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B9321CB-E52B-32D5-EC85-18F62619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039" y="332656"/>
            <a:ext cx="6456040" cy="1116000"/>
          </a:xfrm>
        </p:spPr>
        <p:txBody>
          <a:bodyPr/>
          <a:lstStyle/>
          <a:p>
            <a:r>
              <a:rPr lang="da-DK" sz="6000" dirty="0">
                <a:solidFill>
                  <a:schemeClr val="tx1"/>
                </a:solidFill>
              </a:rPr>
              <a:t>2. Begge afdelinger?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B5C295A-52F8-C4D4-3CF1-AD5263FDAC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48B809E-1580-8238-2B5F-270FEA4BC8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000" y="2310516"/>
            <a:ext cx="3960000" cy="21986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Serviceeftersyn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Brug af maskiner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Introduktion til kontortid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IT systemer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5286B79-BA1E-CE91-C444-392B0F796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962" y="784239"/>
            <a:ext cx="3609801" cy="294994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FFAC7F3-1C30-7635-6BE6-48CD51B3C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961" y="3819746"/>
            <a:ext cx="3609801" cy="273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17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D42B484F-11FB-13B5-B90C-2150CB1545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5" name="Pladsholder til billede 14">
            <a:extLst>
              <a:ext uri="{FF2B5EF4-FFF2-40B4-BE49-F238E27FC236}">
                <a16:creationId xmlns:a16="http://schemas.microsoft.com/office/drawing/2014/main" id="{BE6106F4-96AF-AB53-D5C9-0D1C5C2EB3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AC48F25-1E4B-A954-B53D-6B0801833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042"/>
            <a:ext cx="8716100" cy="1116013"/>
          </a:xfrm>
        </p:spPr>
        <p:txBody>
          <a:bodyPr/>
          <a:lstStyle/>
          <a:p>
            <a:pPr algn="ctr"/>
            <a:r>
              <a:rPr lang="da-DK" sz="6000" dirty="0">
                <a:solidFill>
                  <a:schemeClr val="tx1"/>
                </a:solidFill>
              </a:rPr>
              <a:t>3. Klar til helhedsplan</a:t>
            </a:r>
          </a:p>
        </p:txBody>
      </p:sp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CD236C88-C102-7030-5646-387AFF19F0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000" y="2310516"/>
            <a:ext cx="3960000" cy="169454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Gennemgang af tomgangsboliger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Nedslåning af haver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Reparation af belægninger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Især VVS-opgaver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17" name="Pladsholder til tekst 16">
            <a:extLst>
              <a:ext uri="{FF2B5EF4-FFF2-40B4-BE49-F238E27FC236}">
                <a16:creationId xmlns:a16="http://schemas.microsoft.com/office/drawing/2014/main" id="{A85239A2-A524-A9AF-949C-2FF23BF8DE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8C37901B-9B96-0021-08AF-26B3A54A2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662" y="1814173"/>
            <a:ext cx="4100631" cy="334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95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2AD47609-B84B-5AF1-7D08-556132CE44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54CEC16-9D1A-973F-A936-41366F29FFF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63563" y="-659"/>
            <a:ext cx="4434830" cy="6969599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68BA4F86-5DAA-7831-5F9D-81F8E285E09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84CEC03-0E45-400E-E290-42A0981AA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6888208" cy="1116000"/>
          </a:xfrm>
        </p:spPr>
        <p:txBody>
          <a:bodyPr/>
          <a:lstStyle/>
          <a:p>
            <a:r>
              <a:rPr lang="da-DK" sz="6000" dirty="0">
                <a:solidFill>
                  <a:schemeClr val="tx1"/>
                </a:solidFill>
              </a:rPr>
              <a:t>4. Enden er nær 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B6210B6D-98E9-96CB-515B-3B7631233A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Daglig kontortid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Kontrol af bygninger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Ændring af gårdmiljøer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Intro til ind- og fraflytning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Brug af ukrudtsdamper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737BB37-BEE2-314C-40D1-E72167FFD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474" y="187980"/>
            <a:ext cx="2825008" cy="187066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60C32C0-FE96-DED0-9795-E9C7A19D5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474" y="2058640"/>
            <a:ext cx="2825008" cy="2327806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70568EC3-5D49-39B4-23FD-1108120F8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475" y="4386446"/>
            <a:ext cx="2825007" cy="232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37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DDFFE16B-5954-3B54-CEC6-087DD13CB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393" y="2852936"/>
            <a:ext cx="2700762" cy="2091109"/>
          </a:xfrm>
          <a:prstGeom prst="rect">
            <a:avLst/>
          </a:prstGeom>
        </p:spPr>
      </p:pic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8FF6A89-757F-0C8A-DCAD-41EEE34954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44000" y="0"/>
            <a:ext cx="10920520" cy="696960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F2AC87B-2468-016E-3A81-029DE859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20336" cy="1232632"/>
          </a:xfrm>
        </p:spPr>
        <p:txBody>
          <a:bodyPr/>
          <a:lstStyle/>
          <a:p>
            <a:r>
              <a:rPr lang="da-DK" sz="8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br>
              <a:rPr lang="da-DK" sz="8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CFA6D6BC-8F7A-DB6B-95DB-EC5BFB233E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73CD47C4-C330-8261-7576-0596B349EB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820675"/>
              </p:ext>
            </p:extLst>
          </p:nvPr>
        </p:nvGraphicFramePr>
        <p:xfrm>
          <a:off x="119337" y="1484784"/>
          <a:ext cx="5472608" cy="3816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4013">
                  <a:extLst>
                    <a:ext uri="{9D8B030D-6E8A-4147-A177-3AD203B41FA5}">
                      <a16:colId xmlns:a16="http://schemas.microsoft.com/office/drawing/2014/main" val="1334307752"/>
                    </a:ext>
                  </a:extLst>
                </a:gridCol>
                <a:gridCol w="1824013">
                  <a:extLst>
                    <a:ext uri="{9D8B030D-6E8A-4147-A177-3AD203B41FA5}">
                      <a16:colId xmlns:a16="http://schemas.microsoft.com/office/drawing/2014/main" val="328416760"/>
                    </a:ext>
                  </a:extLst>
                </a:gridCol>
                <a:gridCol w="1824582">
                  <a:extLst>
                    <a:ext uri="{9D8B030D-6E8A-4147-A177-3AD203B41FA5}">
                      <a16:colId xmlns:a16="http://schemas.microsoft.com/office/drawing/2014/main" val="2492126380"/>
                    </a:ext>
                  </a:extLst>
                </a:gridCol>
              </a:tblGrid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Afdeling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Oplæringsansvarlig 1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Oplæringsansvarlig 2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1999627222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782490199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AB: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4069225944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9633702 Syd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 dirty="0">
                          <a:effectLst/>
                        </a:rPr>
                        <a:t>Peter Worning Hovgaard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766540459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9633703 Vest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Michael Andreetto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Anja Kirkeby Repstock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165862168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9633770 Damgårdsarealet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551709047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9633708 Nord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Michael Sørensen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Haluk Dilsiz/Casper H Andersen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3761362014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186309715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TMG: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6954472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96201 Tranevænget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Torben Bladt Hansen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Jan Petersen Droob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2121114104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96203 Maglelund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Morten Gullaksen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Danni Jensen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1160717975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96204 Tranehaven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Torben Bladt Hansen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Jan Petersen Droob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1188356438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96206 Moserne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Torben Bladt Hansen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Jan Petersen Droob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2464599888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96213 Silergården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Flemming Vergo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Helle Bjerre Reinholdt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3529202142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2953811634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VA: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495137911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96156 6 Vest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Michael Andreetto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Anja Kirkeby Repstock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3859614411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96157 Blokland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Thomas Nygaard Kofod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Johnny Mortensen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250931126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466850" algn="l"/>
                        </a:tabLst>
                      </a:pPr>
                      <a:r>
                        <a:rPr lang="da-DK" sz="900">
                          <a:effectLst/>
                        </a:rPr>
                        <a:t>96158 Bæk-/Fosgården 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Michael Sørensen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Haluk Dilsiz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2418232261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96161 Askerød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Maria Gad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Susanne Palstrøm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609808445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96166 4 Nord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Kim Corlin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779000211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96167 4 Syd + 68 4 Række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Michael Willumsen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Per Buch-Larsen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583032784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96165 Grønningen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Peter Ingemann Gravager Jensen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1927089924"/>
                  </a:ext>
                </a:extLst>
              </a:tr>
              <a:tr h="1590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>
                          <a:effectLst/>
                        </a:rPr>
                        <a:t> </a:t>
                      </a:r>
                      <a:endParaRPr lang="da-DK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900" dirty="0">
                          <a:effectLst/>
                        </a:rPr>
                        <a:t> </a:t>
                      </a:r>
                      <a:endParaRPr lang="da-DK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01" marR="55801" marT="0" marB="0"/>
                </a:tc>
                <a:extLst>
                  <a:ext uri="{0D108BD9-81ED-4DB2-BD59-A6C34878D82A}">
                    <a16:rowId xmlns:a16="http://schemas.microsoft.com/office/drawing/2014/main" val="124750861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00314A57-F2C4-16BB-21D7-D602010F2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123873"/>
            <a:ext cx="14112099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46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46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46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6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46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46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46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46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66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66850" algn="l"/>
              </a:tabLst>
            </a:pPr>
            <a:r>
              <a:rPr kumimoji="0" lang="da-DK" altLang="da-DK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Oversigt over afdelinger/oplæringsansvarlige</a:t>
            </a:r>
            <a:endParaRPr kumimoji="0" lang="da-DK" altLang="da-DK" sz="4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66850" algn="l"/>
              </a:tabLst>
            </a:pP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176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F62B030-CF52-1612-3EDA-2865B94109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" y="0"/>
            <a:ext cx="8941125" cy="6996111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965D52B-0DA7-995D-F642-9BC8EF2AA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791528"/>
            <a:ext cx="6264696" cy="1116000"/>
          </a:xfrm>
        </p:spPr>
        <p:txBody>
          <a:bodyPr/>
          <a:lstStyle/>
          <a:p>
            <a:br>
              <a:rPr lang="da-DK" sz="18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8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8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8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da-DK" sz="18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4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da-DK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tyreredskab/overblik</a:t>
            </a:r>
            <a:br>
              <a:rPr lang="da-DK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1543D7A-D679-9AFE-25A1-408FDBBB52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B640FB4-176F-5AC9-885F-4AA854DC7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" y="2420888"/>
            <a:ext cx="12192000" cy="366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53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DE4AD2B-29D6-8EE6-E0A6-E26A1786E2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713D6CE-EFBE-8D95-AE7A-79D7BD24A6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EEC67EF-637E-634A-02AC-E3C6BC212C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4ABBB19-13B0-72C4-32E1-30F3A14FD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564" y="-1480"/>
            <a:ext cx="4692876" cy="703088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C2D8940-63A0-CF70-37EF-5E78120FB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77" y="84960"/>
            <a:ext cx="4823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92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E0003D2-90D5-7B66-ACDA-4682D19E9E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44000" y="0"/>
            <a:ext cx="7248112" cy="6969600"/>
          </a:xfrm>
        </p:spPr>
        <p:txBody>
          <a:bodyPr/>
          <a:lstStyle/>
          <a:p>
            <a:endParaRPr lang="da-DK" sz="1800" b="1" dirty="0">
              <a:effectLst/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da-DK" sz="1800" b="1" dirty="0">
                <a:latin typeface="Arial" panose="020B0604020202020204" pitchFamily="34" charset="0"/>
                <a:cs typeface="Times New Roman" panose="02020603050405020304" pitchFamily="18" charset="0"/>
              </a:rPr>
              <a:t>                     </a:t>
            </a:r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532CD8BE-7F56-A15B-CACF-A3B4C8CA12C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072F3105-09D5-C33C-166C-5C4FEF3883C6}"/>
              </a:ext>
            </a:extLst>
          </p:cNvPr>
          <p:cNvSpPr txBox="1"/>
          <p:nvPr/>
        </p:nvSpPr>
        <p:spPr>
          <a:xfrm>
            <a:off x="4140437" y="286284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673F96C-1D95-E1F5-74F8-9160D2C98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001" y="0"/>
            <a:ext cx="6790765" cy="696960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7C9D7C9E-7320-6D07-D345-7F6F9CA60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208" y="2862841"/>
            <a:ext cx="2962994" cy="257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0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70A7D23-031F-1C98-2699-8243F57F01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D99076C-710F-10D8-F27C-899493A3A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793" y="0"/>
            <a:ext cx="6827888" cy="6858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A8296A1-4EB9-E924-EEAC-91F2D6E6E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1987171"/>
            <a:ext cx="3529890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57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9D1FA85-14CA-2F2B-C956-E18C7F0ED6F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9531892-B0B6-9BFB-66FD-8138957C07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r>
              <a:rPr lang="da-DK" dirty="0"/>
              <a:t> 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  </a:t>
            </a:r>
          </a:p>
          <a:p>
            <a:r>
              <a:rPr lang="da-DK" dirty="0"/>
              <a:t> 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                                 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34E4CD4-AC43-C61E-6AAE-DF9028D1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289349"/>
            <a:ext cx="4283563" cy="1343438"/>
          </a:xfrm>
        </p:spPr>
        <p:txBody>
          <a:bodyPr/>
          <a:lstStyle/>
          <a:p>
            <a:br>
              <a:rPr lang="da-D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6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da-DK" sz="6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 præsentation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06174AC-36FC-5A07-094C-D48BE54DD2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1344" y="1922136"/>
            <a:ext cx="4683989" cy="3710773"/>
          </a:xfrm>
        </p:spPr>
        <p:txBody>
          <a:bodyPr/>
          <a:lstStyle/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Vejen til uddannelsen</a:t>
            </a:r>
          </a:p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Elev i 2018</a:t>
            </a:r>
          </a:p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Færdigudlært i 2021</a:t>
            </a:r>
          </a:p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Nuværende arbejdsplads</a:t>
            </a:r>
          </a:p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F66266DA-E512-D1A8-C610-8E1F0A4B73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248FDF3-C72D-F245-3EA2-B7BE8909E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9" y="672341"/>
            <a:ext cx="2376263" cy="1580124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A2C7E0B5-23A9-8F0F-FE57-F5AD865CF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9" y="2328569"/>
            <a:ext cx="2376263" cy="1880552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48D2F0C2-F7C6-95AC-115C-78E2E28C8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969" y="4262443"/>
            <a:ext cx="2376263" cy="188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47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3AE8000A-6CF3-205C-3803-752BD89C48C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1B04F1DD-2694-84FE-E082-967DB59B1B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E88C035-8A86-EA85-FFEC-F966A8C74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269" y="1916832"/>
            <a:ext cx="5558731" cy="558924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AEC14C22-D008-3F33-E39F-B770C2EC0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6960096" cy="490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21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A0E626E8-2459-D093-97C5-80A3E9689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19" y="617117"/>
            <a:ext cx="4371975" cy="5734050"/>
          </a:xfrm>
          <a:prstGeom prst="rect">
            <a:avLst/>
          </a:prstGeom>
        </p:spPr>
      </p:pic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F0E203C-6A4D-96DC-E357-705DC8BD0C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837" y="-658"/>
            <a:ext cx="8832288" cy="6969600"/>
          </a:xfrm>
        </p:spPr>
        <p:txBody>
          <a:bodyPr/>
          <a:lstStyle/>
          <a:p>
            <a:r>
              <a:rPr lang="da-DK" sz="4000" b="1" dirty="0"/>
              <a:t>               Udgifter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C0015B1-B4F1-9A4A-5A52-B54762F101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graphicFrame>
        <p:nvGraphicFramePr>
          <p:cNvPr id="7" name="Objekt 6">
            <a:extLst>
              <a:ext uri="{FF2B5EF4-FFF2-40B4-BE49-F238E27FC236}">
                <a16:creationId xmlns:a16="http://schemas.microsoft.com/office/drawing/2014/main" id="{63F3D25D-8EC7-332C-2603-B9AB740F53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34405"/>
              </p:ext>
            </p:extLst>
          </p:nvPr>
        </p:nvGraphicFramePr>
        <p:xfrm>
          <a:off x="428557" y="935858"/>
          <a:ext cx="4362450" cy="572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362651" imgH="5724471" progId="Excel.Sheet.12">
                  <p:embed/>
                </p:oleObj>
              </mc:Choice>
              <mc:Fallback>
                <p:oleObj name="Worksheet" r:id="rId3" imgW="4362651" imgH="572447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557" y="935858"/>
                        <a:ext cx="4362450" cy="572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>
            <a:extLst>
              <a:ext uri="{FF2B5EF4-FFF2-40B4-BE49-F238E27FC236}">
                <a16:creationId xmlns:a16="http://schemas.microsoft.com/office/drawing/2014/main" id="{B3C77FAC-0DFF-E562-8BCE-142F2A80E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040" y="2636912"/>
            <a:ext cx="365509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17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DE4AD2B-29D6-8EE6-E0A6-E26A1786E2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713D6CE-EFBE-8D95-AE7A-79D7BD24A62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EEC67EF-637E-634A-02AC-E3C6BC212C6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392794A-3DE8-8E98-4C75-325AF5CA6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704" y="316294"/>
            <a:ext cx="6744192" cy="1116000"/>
          </a:xfrm>
        </p:spPr>
        <p:txBody>
          <a:bodyPr/>
          <a:lstStyle/>
          <a:p>
            <a:pPr algn="ctr"/>
            <a:r>
              <a:rPr lang="da-DK" sz="6000" dirty="0">
                <a:solidFill>
                  <a:schemeClr val="tx1"/>
                </a:solidFill>
              </a:rPr>
              <a:t>Kompetencer til job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FABCFCE8-ED9C-0B1E-B772-F565114242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Beboerhåndtering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Håndværkere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Egenkontrol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IT systemer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Planlægning af opgaver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60C6C50-C051-73ED-B83C-698A32F54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44" y="1748587"/>
            <a:ext cx="3999382" cy="336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42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904B0002-1A47-6FC0-E334-07147C47E0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423E9FB-1FB0-16DD-068B-FF7F75F42E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70A7D23-031F-1C98-2699-8243F57F01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85F2C7C-3565-71A4-02EF-026366253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603" y="288195"/>
            <a:ext cx="7698394" cy="1116000"/>
          </a:xfrm>
        </p:spPr>
        <p:txBody>
          <a:bodyPr/>
          <a:lstStyle/>
          <a:p>
            <a:r>
              <a:rPr lang="da-DK" sz="6000" dirty="0">
                <a:solidFill>
                  <a:schemeClr val="tx1"/>
                </a:solidFill>
              </a:rPr>
              <a:t>Oplæringens betydning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87B9DC5D-635D-249A-D22E-B2B728D3BE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Få jord i hovedet og beskidte hænder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Færre timer med praktik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Falde i søvn med åben bog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4C9915B-DD7C-3B94-13C8-B53ADCC6B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705" y="1520664"/>
            <a:ext cx="3284505" cy="2240474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24DD9DF-098D-3067-3D79-C428B0F2E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704" y="3994076"/>
            <a:ext cx="3284505" cy="248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92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02107B02-34F8-9384-F89E-5858268FFA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BA44256-B7A5-0BC9-D96C-16C128125C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7C1194C-E93D-908B-78C2-FEC90141E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24" y="26479"/>
            <a:ext cx="8568952" cy="1116000"/>
          </a:xfrm>
        </p:spPr>
        <p:txBody>
          <a:bodyPr/>
          <a:lstStyle/>
          <a:p>
            <a:r>
              <a:rPr lang="da-DK" sz="6000" dirty="0">
                <a:solidFill>
                  <a:srgbClr val="92D050"/>
                </a:solidFill>
              </a:rPr>
              <a:t>Gode</a:t>
            </a:r>
            <a:r>
              <a:rPr lang="da-DK" sz="6000" dirty="0">
                <a:solidFill>
                  <a:schemeClr val="tx1"/>
                </a:solidFill>
              </a:rPr>
              <a:t> </a:t>
            </a:r>
            <a:r>
              <a:rPr lang="da-DK" sz="6000" dirty="0">
                <a:solidFill>
                  <a:srgbClr val="FFFF00"/>
                </a:solidFill>
              </a:rPr>
              <a:t>/</a:t>
            </a:r>
            <a:r>
              <a:rPr lang="da-DK" sz="6000" dirty="0">
                <a:solidFill>
                  <a:schemeClr val="tx1"/>
                </a:solidFill>
              </a:rPr>
              <a:t> </a:t>
            </a:r>
            <a:r>
              <a:rPr lang="da-DK" sz="6000" dirty="0">
                <a:solidFill>
                  <a:srgbClr val="FF0000"/>
                </a:solidFill>
              </a:rPr>
              <a:t>dårlige</a:t>
            </a:r>
            <a:r>
              <a:rPr lang="da-DK" sz="6000" dirty="0">
                <a:solidFill>
                  <a:schemeClr val="tx1"/>
                </a:solidFill>
              </a:rPr>
              <a:t> ting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3FE5A3E8-9306-F55A-D250-4D391615AD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A88D9481-AD1C-9EF2-D5BD-6BC863259C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57712" y="1700808"/>
            <a:ext cx="3960000" cy="12600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92D050"/>
                </a:solidFill>
              </a:rPr>
              <a:t>Efteruddannelse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rgbClr val="92D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92D050"/>
                </a:solidFill>
              </a:rPr>
              <a:t>God læring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rgbClr val="92D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92D050"/>
                </a:solidFill>
              </a:rPr>
              <a:t>Hjælp fra elevansvarlige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FF00"/>
                </a:solidFill>
              </a:rPr>
              <a:t>Elev under helhedsplaner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FF00"/>
                </a:solidFill>
              </a:rPr>
              <a:t>Gode/dårlige opgaver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FF0000"/>
                </a:solidFill>
              </a:rPr>
              <a:t>Kommer kollegaen? </a:t>
            </a:r>
          </a:p>
          <a:p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6579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AA58209-6580-578F-4F6B-869390BFC4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2978EF1-995B-3D7D-EB15-B50134DF127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D5E2352-2C88-AA6E-06E0-78DB178A90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44AC12A-A90D-0A37-47DA-E4F479F8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62" y="-87516"/>
            <a:ext cx="5952437" cy="1116000"/>
          </a:xfrm>
        </p:spPr>
        <p:txBody>
          <a:bodyPr/>
          <a:lstStyle/>
          <a:p>
            <a:r>
              <a:rPr lang="da-DK" sz="7200" dirty="0">
                <a:solidFill>
                  <a:srgbClr val="005828"/>
                </a:solidFill>
              </a:rPr>
              <a:t>Godt</a:t>
            </a:r>
            <a:r>
              <a:rPr lang="da-DK" sz="7200" dirty="0"/>
              <a:t> og </a:t>
            </a:r>
            <a:r>
              <a:rPr lang="da-DK" sz="7200" dirty="0">
                <a:solidFill>
                  <a:srgbClr val="FF0000"/>
                </a:solidFill>
              </a:rPr>
              <a:t>skidt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27E1BA73-0202-122C-EAFE-B91A21B08D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0369" y="1028484"/>
            <a:ext cx="9073008" cy="12600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800" dirty="0">
                <a:solidFill>
                  <a:srgbClr val="00582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Det er positivt, at bidrage til det sociale ansvar. At være en arbejdsplads, der tilbyder at kunne uddanne mennesker som brænder for faget.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800" dirty="0">
                <a:solidFill>
                  <a:srgbClr val="00582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Det er positivt at se, hvordan vores lærlinge udvikler sig over tid</a:t>
            </a:r>
            <a:r>
              <a:rPr lang="da-DK" sz="1800" dirty="0">
                <a:solidFill>
                  <a:srgbClr val="005828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A</a:t>
            </a:r>
            <a:r>
              <a:rPr lang="da-DK" sz="1800" dirty="0">
                <a:solidFill>
                  <a:srgbClr val="00582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 se glæden i vores fastansatte som er stolte af, at kunne lære fra sig.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800" dirty="0">
                <a:solidFill>
                  <a:srgbClr val="00582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Det er positivt for vores fastansatte, at de selv bliver holdt skarpe på deres opgaver, i form af at skulle lære fra sig, og gøre det på den ”rigtige” måde.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800" dirty="0">
                <a:solidFill>
                  <a:srgbClr val="005828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Det er positivt, at lærlingene kommer rundt i forskellige afdelinger.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800" dirty="0">
                <a:solidFill>
                  <a:srgbClr val="00582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Det er positiv</a:t>
            </a:r>
            <a:r>
              <a:rPr lang="da-DK" sz="1800" dirty="0">
                <a:solidFill>
                  <a:srgbClr val="005828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t, at der løbende bliver evalueret med lærlinge og praktiksted. </a:t>
            </a:r>
            <a:endParaRPr lang="da-DK" sz="1800" dirty="0">
              <a:solidFill>
                <a:srgbClr val="00582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a-DK" sz="1800" dirty="0">
              <a:solidFill>
                <a:srgbClr val="005828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Øget tendens til slendrian og for meget sygefravær blandt nogle af vores lærlinge.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Flere kræver ekstra støtte og opmærksomhed – hvilket kræver flere ressourcer.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Rekrutteringsproblemer – langt mellem snapsene.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da-DK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Der skal afsættes ressourcer af til ”at holde lærlingene i hånden” mht. administrative ting. </a:t>
            </a:r>
            <a:br>
              <a:rPr lang="da-DK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da-DK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F.eks. få afleveret diverse papirer ved ansættelse (uddannelsesaftale, børneattest, personlige oplysninger mv.), give besked om fravær, adresseændringer </a:t>
            </a:r>
            <a:r>
              <a:rPr lang="da-DK" sz="1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o.lign</a:t>
            </a:r>
            <a:r>
              <a:rPr lang="da-DK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da-DK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Eller hjælpe med at få kørekort, så det bliver erhvervet i rette tid ift. uddannelsen. Vigtigt at virksomhed holder øje med fremdriften i erhvervelsen af kørekortet.</a:t>
            </a:r>
            <a:endParaRPr lang="da-DK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da-DK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Der er sket en ændring de seneste år ift. hvad lærlinge forventer af arbejdstøj/sko</a:t>
            </a:r>
            <a:r>
              <a:rPr lang="da-DK" sz="18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/udstyr, </a:t>
            </a:r>
            <a:r>
              <a:rPr lang="da-DK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men også til hvad de vil/skal lave mv.</a:t>
            </a:r>
            <a:endParaRPr lang="da-DK" sz="1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32625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818DA4D5-873F-9A20-D68E-ADD914708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460" y="1947543"/>
            <a:ext cx="2847079" cy="2962913"/>
          </a:xfrm>
          <a:prstGeom prst="rect">
            <a:avLst/>
          </a:prstGeom>
        </p:spPr>
      </p:pic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6ABF92E6-BAFA-12CE-2B10-CAC90F62B5B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2AC72F67-4D83-8B99-B84A-A3E71E126F3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6483" r="1648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25D9F9C-C878-85BE-D362-FFEE74AE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05086"/>
            <a:ext cx="5220000" cy="1116000"/>
          </a:xfrm>
        </p:spPr>
        <p:txBody>
          <a:bodyPr/>
          <a:lstStyle/>
          <a:p>
            <a:r>
              <a:rPr lang="da-DK" dirty="0"/>
              <a:t>Spørgsmål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19D4B1CA-A3D8-9AB2-AE9C-35E3997ECF8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360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4FA6D3E-9E45-54EF-8A58-6B511D98DF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AE7DC59-3B8C-BF49-1D3D-BF90BDEAEA1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                 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9D495DD-EE1B-9D62-06D0-F89FBB21C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315" y="263094"/>
            <a:ext cx="7826969" cy="1260000"/>
          </a:xfrm>
        </p:spPr>
        <p:txBody>
          <a:bodyPr/>
          <a:lstStyle/>
          <a:p>
            <a:pPr algn="ctr"/>
            <a:r>
              <a:rPr lang="da-DK" sz="6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Dette vil jeg fortælle om </a:t>
            </a:r>
            <a:endParaRPr lang="da-DK" sz="6000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FCD1FD7-A1EA-860A-9963-F6EB9ED136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606" y="2169000"/>
            <a:ext cx="8706729" cy="1836064"/>
          </a:xfrm>
        </p:spPr>
        <p:txBody>
          <a:bodyPr/>
          <a:lstStyle/>
          <a:p>
            <a:pPr lvl="0">
              <a:lnSpc>
                <a:spcPct val="120000"/>
              </a:lnSpc>
            </a:pP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Opgaver som lærlinge gennemfører/varetager under uddannelsen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Oplæringens betydning for kompetencer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Oplæringens betydning for gennemførsel af uddannelsen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tx1"/>
                </a:solidFill>
              </a:rPr>
              <a:t>Gode/dårlige ting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1FF3995-2C21-7FB6-BE2A-F5E7A651AC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E559AB6D-F2B6-4FEF-49E0-A2807F9B5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563" y="4602285"/>
            <a:ext cx="5608806" cy="22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38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9D1FA85-14CA-2F2B-C956-E18C7F0ED6F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9531892-B0B6-9BFB-66FD-8138957C07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r>
              <a:rPr lang="da-DK" dirty="0"/>
              <a:t> 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  </a:t>
            </a:r>
          </a:p>
          <a:p>
            <a:r>
              <a:rPr lang="da-DK" dirty="0"/>
              <a:t> 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                                  Billede af pakhuset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34E4CD4-AC43-C61E-6AAE-DF9028D1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289349"/>
            <a:ext cx="4283563" cy="1343438"/>
          </a:xfrm>
        </p:spPr>
        <p:txBody>
          <a:bodyPr/>
          <a:lstStyle/>
          <a:p>
            <a:r>
              <a:rPr lang="da-DK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</a:t>
            </a:r>
            <a:r>
              <a:rPr lang="da-DK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BO-VEST</a:t>
            </a:r>
            <a:br>
              <a:rPr lang="da-D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06174AC-36FC-5A07-094C-D48BE54DD2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1344" y="1922136"/>
            <a:ext cx="4683989" cy="3710773"/>
          </a:xfrm>
        </p:spPr>
        <p:txBody>
          <a:bodyPr/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da-D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BO-VEST</a:t>
            </a: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</a:t>
            </a:r>
            <a:r>
              <a:rPr lang="da-DK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administrationsorganisation som administrerer almene boliger og en antenneforening.</a:t>
            </a:r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F66266DA-E512-D1A8-C610-8E1F0A4B73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71C542D-E078-24B6-6A26-E42BCF5EC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562" y="1700807"/>
            <a:ext cx="6828437" cy="515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10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4FA6D3E-9E45-54EF-8A58-6B511D98DF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AE7DC59-3B8C-BF49-1D3D-BF90BDEAEA1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                  Billede af fx boliggruppen i aktion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9D495DD-EE1B-9D62-06D0-F89FBB21C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88132"/>
            <a:ext cx="8040336" cy="2135526"/>
          </a:xfrm>
        </p:spPr>
        <p:txBody>
          <a:bodyPr/>
          <a:lstStyle/>
          <a:p>
            <a:r>
              <a:rPr lang="da-DK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Fakta om BO-VEST:</a:t>
            </a:r>
            <a:br>
              <a:rPr lang="da-DK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FCD1FD7-A1EA-860A-9963-F6EB9ED136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607" y="2169000"/>
            <a:ext cx="3960000" cy="1260000"/>
          </a:xfrm>
        </p:spPr>
        <p:txBody>
          <a:bodyPr/>
          <a:lstStyle/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Administrerer 4 boligorganisationer og Antenneforeningen af 1986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15.000 boliger, fordelt på 95 boligafdelinger i Brøndby, Albertslund, Greve, Ishøj og København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420 ansatte, heraf ca. 80 i administrationen </a:t>
            </a:r>
          </a:p>
          <a:p>
            <a:pPr marL="342900" lvl="0" indent="-342900">
              <a:lnSpc>
                <a:spcPct val="12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Administrationskontor i Glostrup</a:t>
            </a:r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1FF3995-2C21-7FB6-BE2A-F5E7A651AC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819C955-419F-4A64-5F95-F79E74ACC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8" y="1412776"/>
            <a:ext cx="4517528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83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DFA908D5-2DD2-26C8-2314-681D20BDA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29382">
            <a:off x="7273432" y="1467124"/>
            <a:ext cx="4413887" cy="5541744"/>
          </a:xfrm>
          <a:prstGeom prst="rect">
            <a:avLst/>
          </a:prstGeom>
        </p:spPr>
      </p:pic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CA6C220-6096-A980-F593-21607262047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5CD6BE9-671C-5C40-2D42-3F8D6E2FC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60648"/>
            <a:ext cx="9073008" cy="1116000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Når vi snakker elever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6BB4490-AE09-86F7-C1DE-4B7048B2AF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5360" y="1637296"/>
            <a:ext cx="9073008" cy="4888048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</a:rPr>
              <a:t>Tranemosegård - Brøndby</a:t>
            </a:r>
          </a:p>
          <a:p>
            <a:r>
              <a:rPr lang="da-DK" dirty="0">
                <a:solidFill>
                  <a:schemeClr val="tx1"/>
                </a:solidFill>
              </a:rPr>
              <a:t>Vridsløselille Andelsboligforening – Albertslund, Ishøj og Greve</a:t>
            </a:r>
          </a:p>
          <a:p>
            <a:r>
              <a:rPr lang="da-DK" dirty="0">
                <a:solidFill>
                  <a:schemeClr val="tx1"/>
                </a:solidFill>
              </a:rPr>
              <a:t>Albertslund Boligselskab - Albertslund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10.000 boliger fordelt på 37 afdelinger</a:t>
            </a:r>
          </a:p>
          <a:p>
            <a:endParaRPr lang="da-DK" dirty="0">
              <a:solidFill>
                <a:schemeClr val="tx1"/>
              </a:solidFill>
            </a:endParaRPr>
          </a:p>
          <a:p>
            <a:r>
              <a:rPr lang="da-DK" dirty="0">
                <a:solidFill>
                  <a:schemeClr val="tx1"/>
                </a:solidFill>
              </a:rPr>
              <a:t>Antal:</a:t>
            </a:r>
          </a:p>
          <a:p>
            <a:r>
              <a:rPr lang="da-DK" dirty="0">
                <a:solidFill>
                  <a:schemeClr val="tx1"/>
                </a:solidFill>
              </a:rPr>
              <a:t>  7 - Ejendomsledere</a:t>
            </a:r>
          </a:p>
          <a:p>
            <a:r>
              <a:rPr lang="da-DK" dirty="0">
                <a:solidFill>
                  <a:schemeClr val="tx1"/>
                </a:solidFill>
              </a:rPr>
              <a:t>20 - Ejendomsmestre</a:t>
            </a:r>
          </a:p>
          <a:p>
            <a:r>
              <a:rPr lang="da-DK" dirty="0">
                <a:solidFill>
                  <a:schemeClr val="tx1"/>
                </a:solidFill>
              </a:rPr>
              <a:t>17 - Førstemænd</a:t>
            </a:r>
          </a:p>
          <a:p>
            <a:r>
              <a:rPr lang="da-DK" dirty="0">
                <a:solidFill>
                  <a:schemeClr val="tx1"/>
                </a:solidFill>
              </a:rPr>
              <a:t>17 - Ejendomsserviceteknikere</a:t>
            </a:r>
          </a:p>
          <a:p>
            <a:r>
              <a:rPr lang="da-DK" dirty="0">
                <a:solidFill>
                  <a:schemeClr val="tx1"/>
                </a:solidFill>
              </a:rPr>
              <a:t>35 - Ejendomsfunktionærer </a:t>
            </a:r>
          </a:p>
          <a:p>
            <a:r>
              <a:rPr lang="da-DK" dirty="0">
                <a:solidFill>
                  <a:schemeClr val="tx1"/>
                </a:solidFill>
              </a:rPr>
              <a:t>12 - Driftssekretærer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A978DFEC-F6AB-B531-760F-0FCCB06634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2128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046F2B7-75C0-E8D7-1933-16E81618288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992FD7D8-372F-482C-94DD-B05560C95D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              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                 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A232035-5EE1-315C-D23D-E0B0D10E6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49" y="77027"/>
            <a:ext cx="5282563" cy="759685"/>
          </a:xfrm>
        </p:spPr>
        <p:txBody>
          <a:bodyPr/>
          <a:lstStyle/>
          <a:p>
            <a:r>
              <a:rPr lang="da-DK" sz="4400" dirty="0">
                <a:solidFill>
                  <a:schemeClr val="bg1"/>
                </a:solidFill>
              </a:rPr>
              <a:t>Lærlinge fra 2013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7A610C8-9A57-C3C7-8808-9805F96923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669" y="1052736"/>
            <a:ext cx="5315806" cy="5805264"/>
          </a:xfrm>
        </p:spPr>
        <p:txBody>
          <a:bodyPr/>
          <a:lstStyle/>
          <a:p>
            <a:r>
              <a:rPr lang="da-DK" dirty="0"/>
              <a:t>I 2013 besluttede de 3 organisationer at ansætte lærlinge. 1 lærling årligt pr. organisation. I år 2 var der 6 lærlinge,</a:t>
            </a:r>
            <a:br>
              <a:rPr lang="da-DK" dirty="0"/>
            </a:br>
            <a:r>
              <a:rPr lang="da-DK" dirty="0"/>
              <a:t>i år 3 var der 9 lærlinge.</a:t>
            </a:r>
          </a:p>
          <a:p>
            <a:endParaRPr lang="da-DK" dirty="0"/>
          </a:p>
          <a:p>
            <a:r>
              <a:rPr lang="da-DK" dirty="0"/>
              <a:t>Til dato har BO-VEST uddannet 18 ejendomsserviceteknikere. </a:t>
            </a:r>
          </a:p>
          <a:p>
            <a:endParaRPr lang="da-DK" dirty="0"/>
          </a:p>
          <a:p>
            <a:r>
              <a:rPr lang="da-DK" dirty="0"/>
              <a:t>Lige nu har vi 6 lærlinge. </a:t>
            </a:r>
          </a:p>
          <a:p>
            <a:endParaRPr lang="da-DK" dirty="0"/>
          </a:p>
          <a:p>
            <a:r>
              <a:rPr lang="da-DK" dirty="0"/>
              <a:t>De 3 organisationer har besluttet, at fordoble antallet af lærlinge allerede fra 2023. Det betyder, at vi skal ansætte 6 lærlinge årligt. </a:t>
            </a:r>
          </a:p>
          <a:p>
            <a:endParaRPr lang="da-DK" dirty="0"/>
          </a:p>
          <a:p>
            <a:r>
              <a:rPr lang="da-DK" dirty="0"/>
              <a:t>Vi startede søgning i februar 2023 og har pt. indgået 2 uddannelsesaftaler med opstart til januar 2024.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20247BC-776E-43B4-88B1-4ECE909D4B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DC878F6-2DDD-A2CB-3E6E-F2F2986D2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799" y="977774"/>
            <a:ext cx="394323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53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19948EF-93AD-46DD-44FB-066FC8AB38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44000" y="0"/>
            <a:ext cx="7392128" cy="6969600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26E2E4E3-D7D8-8ACE-79FB-D51B55EC2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000" y="15406"/>
            <a:ext cx="5780064" cy="6954194"/>
          </a:xfrm>
          <a:prstGeom prst="rect">
            <a:avLst/>
          </a:prstGeom>
        </p:spPr>
      </p:pic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9E927A38-F9DA-DFE3-48A2-831AF2FEE9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55C4027-EBA1-9242-48EF-8CA40C470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7018">
            <a:off x="7595218" y="916780"/>
            <a:ext cx="4596782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91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0D68017-8781-2F90-3610-8A4A7FEA54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447E64E-9928-5796-E6C8-8DE9C23B9FB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CD87D61E-2307-4C89-B9B8-DAB3F03018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E5140E6-2B3A-360F-22DB-D80FEAF70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000" y="-15197"/>
            <a:ext cx="11992131" cy="6984797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187B9721-B7D1-781D-2B55-EB30CB018FB4}"/>
              </a:ext>
            </a:extLst>
          </p:cNvPr>
          <p:cNvSpPr/>
          <p:nvPr/>
        </p:nvSpPr>
        <p:spPr>
          <a:xfrm>
            <a:off x="7581415" y="0"/>
            <a:ext cx="1682937" cy="12687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GDPR</a:t>
            </a:r>
          </a:p>
        </p:txBody>
      </p:sp>
    </p:spTree>
    <p:extLst>
      <p:ext uri="{BB962C8B-B14F-4D97-AF65-F5344CB8AC3E}">
        <p14:creationId xmlns:p14="http://schemas.microsoft.com/office/powerpoint/2010/main" val="1502330382"/>
      </p:ext>
    </p:extLst>
  </p:cSld>
  <p:clrMapOvr>
    <a:masterClrMapping/>
  </p:clrMapOvr>
</p:sld>
</file>

<file path=ppt/theme/theme1.xml><?xml version="1.0" encoding="utf-8"?>
<a:theme xmlns:a="http://schemas.openxmlformats.org/drawingml/2006/main" name="BO-VEST">
  <a:themeElements>
    <a:clrScheme name="BO-VEST">
      <a:dk1>
        <a:sysClr val="windowText" lastClr="000000"/>
      </a:dk1>
      <a:lt1>
        <a:sysClr val="window" lastClr="FFFFFF"/>
      </a:lt1>
      <a:dk2>
        <a:srgbClr val="7797A2"/>
      </a:dk2>
      <a:lt2>
        <a:srgbClr val="D57362"/>
      </a:lt2>
      <a:accent1>
        <a:srgbClr val="D57362"/>
      </a:accent1>
      <a:accent2>
        <a:srgbClr val="D1A149"/>
      </a:accent2>
      <a:accent3>
        <a:srgbClr val="2C317A"/>
      </a:accent3>
      <a:accent4>
        <a:srgbClr val="A1B7BF"/>
      </a:accent4>
      <a:accent5>
        <a:srgbClr val="E29D92"/>
      </a:accent5>
      <a:accent6>
        <a:srgbClr val="E5C997"/>
      </a:accent6>
      <a:hlink>
        <a:srgbClr val="2C317A"/>
      </a:hlink>
      <a:folHlink>
        <a:srgbClr val="7797A2"/>
      </a:folHlink>
    </a:clrScheme>
    <a:fontScheme name="BO-VEST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-VEST" id="{229EAC57-B593-4465-90BF-1FC609FEA36E}" vid="{E77CF6D0-4D29-40E9-98CB-CB06C38BA2E6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BO-VEST præsentation</Template>
  <TotalTime>1045</TotalTime>
  <Words>847</Words>
  <Application>Microsoft Office PowerPoint</Application>
  <PresentationFormat>Widescreen</PresentationFormat>
  <Paragraphs>266</Paragraphs>
  <Slides>26</Slides>
  <Notes>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CG Times</vt:lpstr>
      <vt:lpstr>Symbol</vt:lpstr>
      <vt:lpstr>Verdana</vt:lpstr>
      <vt:lpstr>Wingdings</vt:lpstr>
      <vt:lpstr>BO-VEST</vt:lpstr>
      <vt:lpstr>Worksheet</vt:lpstr>
      <vt:lpstr>Praktisk planlægning og gennemførelse af oplæring  Jeannette Pagh Schüler, Teknisk Direktør, BO-VEST og  Adam Tødt Olsen, ejendomsservicetekniker i BO-VEST </vt:lpstr>
      <vt:lpstr> Kort præsentation</vt:lpstr>
      <vt:lpstr>Dette vil jeg fortælle om </vt:lpstr>
      <vt:lpstr>Om BO-VEST </vt:lpstr>
      <vt:lpstr>Fakta om BO-VEST: </vt:lpstr>
      <vt:lpstr>Når vi snakker elever</vt:lpstr>
      <vt:lpstr>Lærlinge fra 2013</vt:lpstr>
      <vt:lpstr>PowerPoint-præsentation</vt:lpstr>
      <vt:lpstr>PowerPoint-præsentation</vt:lpstr>
      <vt:lpstr>Fælles for alle områder</vt:lpstr>
      <vt:lpstr>1. Venstrehånds skruetrækker</vt:lpstr>
      <vt:lpstr>2. Begge afdelinger?</vt:lpstr>
      <vt:lpstr>3. Klar til helhedsplan</vt:lpstr>
      <vt:lpstr>4. Enden er nær </vt:lpstr>
      <vt:lpstr>              </vt:lpstr>
      <vt:lpstr>     Styreredskab/overblik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Kompetencer til job</vt:lpstr>
      <vt:lpstr>Oplæringens betydning</vt:lpstr>
      <vt:lpstr>Gode / dårlige ting</vt:lpstr>
      <vt:lpstr>Godt og skidt</vt:lpstr>
      <vt:lpstr>Spørgsmål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Jeannette Pagh Schüler</dc:creator>
  <cp:lastModifiedBy>Nette Tino</cp:lastModifiedBy>
  <cp:revision>59</cp:revision>
  <dcterms:created xsi:type="dcterms:W3CDTF">2023-10-11T09:08:40Z</dcterms:created>
  <dcterms:modified xsi:type="dcterms:W3CDTF">2023-10-30T09:15:56Z</dcterms:modified>
</cp:coreProperties>
</file>